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C622B-8D47-488D-9B66-092B3235492B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2018/6/15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99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 u="none">
                <a:latin typeface="ＭＳ Ｐゴシック" pitchFamily="50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8EF30F46-128C-4DCB-8DCA-60CE772B5564}" type="datetimeFigureOut">
              <a:rPr kumimoji="1" lang="ja-JP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2018/6/15</a:t>
            </a:fld>
            <a:endParaRPr kumimoji="1" lang="en-US" altLang="ja-JP" dirty="0">
              <a:solidFill>
                <a:srgbClr val="000000"/>
              </a:solidFill>
            </a:endParaRP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 u="none">
                <a:latin typeface="ＭＳ Ｐゴシック" pitchFamily="50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kumimoji="1" lang="en-US" altLang="ja-JP" dirty="0">
              <a:solidFill>
                <a:srgbClr val="000000"/>
              </a:solidFill>
            </a:endParaRPr>
          </a:p>
        </p:txBody>
      </p:sp>
      <p:pic>
        <p:nvPicPr>
          <p:cNvPr id="1028" name="Picture 4" descr="02903070010_prsのコピー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" y="2"/>
            <a:ext cx="914241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6" descr="名称未設定-1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" y="620714"/>
            <a:ext cx="9180513" cy="1666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7879" name="Line 7"/>
          <p:cNvSpPr>
            <a:spLocks noChangeShapeType="1"/>
          </p:cNvSpPr>
          <p:nvPr userDrawn="1"/>
        </p:nvSpPr>
        <p:spPr bwMode="auto">
          <a:xfrm>
            <a:off x="0" y="6572251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ja-JP" altLang="en-US" sz="1400" b="1" u="sng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8517213" y="6572252"/>
            <a:ext cx="402674" cy="30777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710737C-8557-4C18-8E36-64C4B4FECFD0}" type="slidenum">
              <a:rPr kumimoji="1" lang="en-US" altLang="ja-JP" sz="1400" b="1">
                <a:solidFill>
                  <a:srgbClr val="000000"/>
                </a:solidFill>
              </a:rPr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ja-JP" sz="1400" b="1" dirty="0">
              <a:solidFill>
                <a:srgbClr val="000000"/>
              </a:solidFill>
            </a:endParaRPr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2" y="1"/>
            <a:ext cx="1692275" cy="622300"/>
            <a:chOff x="0" y="0"/>
            <a:chExt cx="1692275" cy="622300"/>
          </a:xfrm>
        </p:grpSpPr>
        <p:pic>
          <p:nvPicPr>
            <p:cNvPr id="10" name="Picture 5" descr="resizeブランドスローガン_black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692275" cy="622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正方形/長方形 10"/>
            <p:cNvSpPr/>
            <p:nvPr/>
          </p:nvSpPr>
          <p:spPr>
            <a:xfrm>
              <a:off x="54049" y="23912"/>
              <a:ext cx="1565623" cy="52476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1400" b="1" dirty="0">
                <a:solidFill>
                  <a:srgbClr val="FFFFFF"/>
                </a:solidFill>
              </a:endParaRPr>
            </a:p>
          </p:txBody>
        </p:sp>
        <p:pic>
          <p:nvPicPr>
            <p:cNvPr id="12" name="Picture 3" descr="E:\NS1000 V3.0\Panasonic_logo_bk_nega_JPEG\Panasonic_logo_bk_nega_JPEG.jpg"/>
            <p:cNvPicPr>
              <a:picLocks noChangeAspect="1" noChangeArrowheads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508" y="256202"/>
              <a:ext cx="1440755" cy="2204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1452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1"/>
          <p:cNvSpPr>
            <a:spLocks noChangeArrowheads="1"/>
          </p:cNvSpPr>
          <p:nvPr/>
        </p:nvSpPr>
        <p:spPr bwMode="auto">
          <a:xfrm>
            <a:off x="935224" y="2627360"/>
            <a:ext cx="717746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ja-JP" sz="2000" b="1" dirty="0">
              <a:solidFill>
                <a:srgbClr val="000000"/>
              </a:solidFill>
              <a:latin typeface="+mn-lt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 smtClean="0">
                <a:solidFill>
                  <a:srgbClr val="000000"/>
                </a:solidFill>
                <a:latin typeface="+mn-lt"/>
              </a:rPr>
              <a:t>使用此方法 需要在初始化时在 </a:t>
            </a:r>
            <a:r>
              <a:rPr lang="en-US" altLang="zh-CN" sz="2000" dirty="0" smtClean="0">
                <a:solidFill>
                  <a:srgbClr val="000000"/>
                </a:solidFill>
                <a:latin typeface="+mn-lt"/>
              </a:rPr>
              <a:t>quick setup </a:t>
            </a:r>
            <a:r>
              <a:rPr lang="zh-CN" altLang="en-US" sz="2000" dirty="0" smtClean="0">
                <a:solidFill>
                  <a:srgbClr val="000000"/>
                </a:solidFill>
                <a:latin typeface="+mn-lt"/>
              </a:rPr>
              <a:t>中 </a:t>
            </a:r>
            <a:endParaRPr lang="en-US" altLang="zh-CN" sz="2000" dirty="0" smtClean="0">
              <a:solidFill>
                <a:srgbClr val="000000"/>
              </a:solidFill>
              <a:latin typeface="+mn-lt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+mn-lt"/>
              </a:rPr>
              <a:t>   </a:t>
            </a:r>
            <a:r>
              <a:rPr lang="zh-CN" altLang="en-US" sz="2000" dirty="0" smtClean="0">
                <a:solidFill>
                  <a:srgbClr val="000000"/>
                </a:solidFill>
                <a:latin typeface="+mn-lt"/>
              </a:rPr>
              <a:t>将</a:t>
            </a:r>
            <a:r>
              <a:rPr lang="en-US" altLang="ja-JP" sz="2000" dirty="0">
                <a:solidFill>
                  <a:srgbClr val="000000"/>
                </a:solidFill>
                <a:latin typeface="+mn-lt"/>
              </a:rPr>
              <a:t>IP Terminal Registration </a:t>
            </a:r>
            <a:r>
              <a:rPr lang="en-US" altLang="ja-JP" sz="2000" dirty="0" smtClean="0">
                <a:solidFill>
                  <a:srgbClr val="000000"/>
                </a:solidFill>
                <a:latin typeface="+mn-lt"/>
              </a:rPr>
              <a:t>Mode </a:t>
            </a:r>
            <a:r>
              <a:rPr lang="zh-CN" altLang="en-US" sz="2000" dirty="0" smtClean="0">
                <a:solidFill>
                  <a:srgbClr val="000000"/>
                </a:solidFill>
                <a:latin typeface="+mn-lt"/>
              </a:rPr>
              <a:t>设置为</a:t>
            </a:r>
            <a:r>
              <a:rPr lang="en-US" altLang="ja-JP" sz="20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ja-JP" sz="2000" dirty="0">
                <a:solidFill>
                  <a:srgbClr val="000000"/>
                </a:solidFill>
                <a:latin typeface="+mn-lt"/>
              </a:rPr>
              <a:t>“Full Automatic</a:t>
            </a:r>
            <a:r>
              <a:rPr lang="en-US" altLang="ja-JP" sz="2000" dirty="0" smtClean="0">
                <a:solidFill>
                  <a:srgbClr val="000000"/>
                </a:solidFill>
                <a:latin typeface="+mn-lt"/>
              </a:rPr>
              <a:t>”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 smtClean="0">
                <a:solidFill>
                  <a:srgbClr val="000000"/>
                </a:solidFill>
                <a:latin typeface="+mn-lt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 smtClean="0">
                <a:solidFill>
                  <a:srgbClr val="000000"/>
                </a:solidFill>
                <a:latin typeface="+mn-lt"/>
              </a:rPr>
              <a:t>IP</a:t>
            </a:r>
            <a:r>
              <a:rPr lang="zh-CN" altLang="en-US" sz="2000" dirty="0" smtClean="0">
                <a:solidFill>
                  <a:srgbClr val="000000"/>
                </a:solidFill>
                <a:latin typeface="+mn-lt"/>
              </a:rPr>
              <a:t>话机侧的</a:t>
            </a:r>
            <a:r>
              <a:rPr lang="en-US" altLang="zh-CN" sz="2000" dirty="0" smtClean="0">
                <a:solidFill>
                  <a:srgbClr val="000000"/>
                </a:solidFill>
                <a:latin typeface="+mn-lt"/>
              </a:rPr>
              <a:t>IP</a:t>
            </a:r>
            <a:r>
              <a:rPr lang="zh-CN" altLang="en-US" sz="2000" dirty="0" smtClean="0">
                <a:solidFill>
                  <a:srgbClr val="000000"/>
                </a:solidFill>
                <a:latin typeface="+mn-lt"/>
              </a:rPr>
              <a:t>地址为 </a:t>
            </a:r>
            <a:r>
              <a:rPr lang="en-US" altLang="zh-CN" sz="2000" dirty="0" smtClean="0">
                <a:solidFill>
                  <a:srgbClr val="000000"/>
                </a:solidFill>
                <a:latin typeface="+mn-lt"/>
              </a:rPr>
              <a:t>DHCP </a:t>
            </a:r>
            <a:r>
              <a:rPr lang="zh-CN" altLang="en-US" sz="2000" dirty="0" smtClean="0">
                <a:solidFill>
                  <a:srgbClr val="000000"/>
                </a:solidFill>
                <a:latin typeface="+mn-lt"/>
              </a:rPr>
              <a:t>或者手动填写</a:t>
            </a:r>
            <a:r>
              <a:rPr lang="en-US" altLang="zh-CN" sz="2000" dirty="0" smtClean="0">
                <a:solidFill>
                  <a:srgbClr val="000000"/>
                </a:solidFill>
                <a:latin typeface="+mn-lt"/>
              </a:rPr>
              <a:t>IP</a:t>
            </a:r>
            <a:r>
              <a:rPr lang="zh-CN" altLang="en-US" sz="2000" dirty="0" smtClean="0">
                <a:solidFill>
                  <a:srgbClr val="000000"/>
                </a:solidFill>
                <a:latin typeface="+mn-lt"/>
              </a:rPr>
              <a:t>地址</a:t>
            </a:r>
            <a:endParaRPr lang="en-US" altLang="zh-CN" sz="2000" dirty="0" smtClean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381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6542095" y="1483094"/>
            <a:ext cx="1838551" cy="951370"/>
          </a:xfrm>
          <a:prstGeom prst="rect">
            <a:avLst/>
          </a:prstGeom>
          <a:solidFill>
            <a:srgbClr val="FFFF00"/>
          </a:solidFill>
          <a:ln w="38100" cap="flat" cmpd="sng" algn="ctr">
            <a:noFill/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691680" y="891760"/>
            <a:ext cx="7452320" cy="431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2400" b="1" dirty="0">
                <a:solidFill>
                  <a:srgbClr val="FFFFFF"/>
                </a:solidFill>
                <a:ea typeface="HGS創英角ｺﾞｼｯｸUB" pitchFamily="50" charset="-128"/>
              </a:rPr>
              <a:t>How to program? </a:t>
            </a:r>
            <a:r>
              <a:rPr kumimoji="1" lang="en-US" altLang="ja-JP" b="1" dirty="0">
                <a:solidFill>
                  <a:srgbClr val="FFFFFF"/>
                </a:solidFill>
                <a:ea typeface="HGS創英角ｺﾞｼｯｸUB" pitchFamily="50" charset="-128"/>
              </a:rPr>
              <a:t>- NT registration by CSV  </a:t>
            </a:r>
            <a:r>
              <a:rPr kumimoji="1" lang="en-US" altLang="ja-JP" b="1" dirty="0">
                <a:solidFill>
                  <a:srgbClr val="FFFFFF"/>
                </a:solidFill>
                <a:ea typeface="HGS創英角ｺﾞｼｯｸUB" pitchFamily="50" charset="-128"/>
              </a:rPr>
              <a:t>-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1592796"/>
            <a:ext cx="5447355" cy="208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004" y="2572474"/>
            <a:ext cx="3635386" cy="121656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>
            <a:off x="5417840" y="2169742"/>
            <a:ext cx="1314400" cy="402733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4968045" y="1880829"/>
            <a:ext cx="734943" cy="269985"/>
          </a:xfrm>
          <a:prstGeom prst="rect">
            <a:avLst/>
          </a:prstGeom>
          <a:noFill/>
          <a:ln w="38100" algn="ctr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ja-JP" alt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0" name="Rectangle 71"/>
          <p:cNvSpPr>
            <a:spLocks noChangeArrowheads="1"/>
          </p:cNvSpPr>
          <p:nvPr/>
        </p:nvSpPr>
        <p:spPr bwMode="auto">
          <a:xfrm>
            <a:off x="1043608" y="3753037"/>
            <a:ext cx="69127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ja-JP" sz="1200" b="1" dirty="0">
                <a:solidFill>
                  <a:srgbClr val="000000"/>
                </a:solidFill>
              </a:rPr>
              <a:t>At least 1 port must be “OUS” to initiate “Import” process. </a:t>
            </a: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ja-JP" sz="1200" b="1" dirty="0">
                <a:solidFill>
                  <a:srgbClr val="000000"/>
                </a:solidFill>
              </a:rPr>
              <a:t>Data copied for the port with “OUS” status only. Port other than “OUS” will be skipped to copy from applicable raw. </a:t>
            </a: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ja-JP" sz="1200" b="1" dirty="0">
                <a:solidFill>
                  <a:srgbClr val="000000"/>
                </a:solidFill>
              </a:rPr>
              <a:t>If there is no port imported by some reason (non CSV file </a:t>
            </a:r>
            <a:r>
              <a:rPr lang="en-US" altLang="ja-JP" sz="1200" b="1" dirty="0" err="1">
                <a:solidFill>
                  <a:srgbClr val="000000"/>
                </a:solidFill>
              </a:rPr>
              <a:t>etc</a:t>
            </a:r>
            <a:r>
              <a:rPr lang="en-US" altLang="ja-JP" sz="1200" b="1" dirty="0">
                <a:solidFill>
                  <a:srgbClr val="000000"/>
                </a:solidFill>
              </a:rPr>
              <a:t>) then Error message will be prompted. </a:t>
            </a: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ja-JP" sz="1200" b="1" dirty="0">
                <a:solidFill>
                  <a:srgbClr val="000000"/>
                </a:solidFill>
              </a:rPr>
              <a:t>Import result can be checked at Web screen </a:t>
            </a:r>
            <a:endParaRPr lang="ja-JP" altLang="en-US" sz="1200" b="1" dirty="0">
              <a:solidFill>
                <a:srgbClr val="00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277" y="1529042"/>
            <a:ext cx="810805" cy="74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71"/>
          <p:cNvSpPr>
            <a:spLocks noChangeArrowheads="1"/>
          </p:cNvSpPr>
          <p:nvPr/>
        </p:nvSpPr>
        <p:spPr bwMode="auto">
          <a:xfrm>
            <a:off x="6458050" y="2240868"/>
            <a:ext cx="200238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800" b="1" dirty="0">
                <a:solidFill>
                  <a:srgbClr val="FF0000"/>
                </a:solidFill>
              </a:rPr>
              <a:t>Import target file must be CSV format</a:t>
            </a:r>
            <a:endParaRPr lang="ja-JP" altLang="en-US" sz="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66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892" y="3239342"/>
            <a:ext cx="4301292" cy="12473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3" y="1592796"/>
            <a:ext cx="3282583" cy="126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91680" y="891760"/>
            <a:ext cx="7452320" cy="431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2400" b="1" dirty="0">
                <a:solidFill>
                  <a:srgbClr val="FFFFFF"/>
                </a:solidFill>
                <a:ea typeface="HGS創英角ｺﾞｼｯｸUB" pitchFamily="50" charset="-128"/>
              </a:rPr>
              <a:t>How to program? </a:t>
            </a:r>
            <a:r>
              <a:rPr kumimoji="1" lang="en-US" altLang="ja-JP" b="1" dirty="0">
                <a:solidFill>
                  <a:srgbClr val="FFFFFF"/>
                </a:solidFill>
                <a:ea typeface="HGS創英角ｺﾞｼｯｸUB" pitchFamily="50" charset="-128"/>
              </a:rPr>
              <a:t>- NT registration by CSV  </a:t>
            </a:r>
            <a:r>
              <a:rPr kumimoji="1" lang="en-US" altLang="ja-JP" b="1" dirty="0">
                <a:solidFill>
                  <a:srgbClr val="FFFFFF"/>
                </a:solidFill>
                <a:ea typeface="HGS創英角ｺﾞｼｯｸUB" pitchFamily="50" charset="-128"/>
              </a:rPr>
              <a:t>-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 flipH="1">
            <a:off x="1047626" y="2000234"/>
            <a:ext cx="360040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1056252" y="1992159"/>
            <a:ext cx="0" cy="183526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>
            <a:off x="1064878" y="3819186"/>
            <a:ext cx="2457156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1" name="正方形/長方形 3"/>
          <p:cNvSpPr>
            <a:spLocks noChangeArrowheads="1"/>
          </p:cNvSpPr>
          <p:nvPr/>
        </p:nvSpPr>
        <p:spPr bwMode="auto">
          <a:xfrm>
            <a:off x="1426140" y="1863110"/>
            <a:ext cx="193533" cy="847330"/>
          </a:xfrm>
          <a:prstGeom prst="rect">
            <a:avLst/>
          </a:prstGeom>
          <a:noFill/>
          <a:ln w="38100" algn="ctr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ja-JP" alt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2" name="正方形/長方形 3"/>
          <p:cNvSpPr>
            <a:spLocks noChangeArrowheads="1"/>
          </p:cNvSpPr>
          <p:nvPr/>
        </p:nvSpPr>
        <p:spPr bwMode="auto">
          <a:xfrm>
            <a:off x="3615160" y="3696663"/>
            <a:ext cx="145405" cy="700273"/>
          </a:xfrm>
          <a:prstGeom prst="rect">
            <a:avLst/>
          </a:prstGeom>
          <a:noFill/>
          <a:ln w="38100" algn="ctr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1" lang="ja-JP" alt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3" name="Rectangle 71"/>
          <p:cNvSpPr>
            <a:spLocks noChangeArrowheads="1"/>
          </p:cNvSpPr>
          <p:nvPr/>
        </p:nvSpPr>
        <p:spPr bwMode="auto">
          <a:xfrm>
            <a:off x="863588" y="3862790"/>
            <a:ext cx="29131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ja-JP" sz="1200" b="1" dirty="0">
                <a:solidFill>
                  <a:srgbClr val="000000"/>
                </a:solidFill>
              </a:rPr>
              <a:t>Data at raw 2 in CSV file will be applied for 1</a:t>
            </a:r>
            <a:r>
              <a:rPr lang="en-US" altLang="ja-JP" sz="1200" b="1" baseline="30000" dirty="0">
                <a:solidFill>
                  <a:srgbClr val="000000"/>
                </a:solidFill>
              </a:rPr>
              <a:t>st</a:t>
            </a:r>
            <a:r>
              <a:rPr lang="en-US" altLang="ja-JP" sz="1200" b="1" dirty="0">
                <a:solidFill>
                  <a:srgbClr val="000000"/>
                </a:solidFill>
              </a:rPr>
              <a:t> port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200" b="1" dirty="0">
                <a:solidFill>
                  <a:srgbClr val="000000"/>
                </a:solidFill>
              </a:rPr>
              <a:t>    raw 3 -&gt; 2</a:t>
            </a:r>
            <a:r>
              <a:rPr lang="en-US" altLang="ja-JP" sz="1200" b="1" baseline="30000" dirty="0">
                <a:solidFill>
                  <a:srgbClr val="000000"/>
                </a:solidFill>
              </a:rPr>
              <a:t>nd</a:t>
            </a:r>
            <a:r>
              <a:rPr lang="en-US" altLang="ja-JP" sz="1200" b="1" dirty="0">
                <a:solidFill>
                  <a:srgbClr val="000000"/>
                </a:solidFill>
              </a:rPr>
              <a:t> port, raw 4 -&gt; 3</a:t>
            </a:r>
            <a:r>
              <a:rPr lang="en-US" altLang="ja-JP" sz="1200" b="1" baseline="30000" dirty="0">
                <a:solidFill>
                  <a:srgbClr val="000000"/>
                </a:solidFill>
              </a:rPr>
              <a:t>rd</a:t>
            </a:r>
            <a:r>
              <a:rPr lang="en-US" altLang="ja-JP" sz="1200" b="1" dirty="0">
                <a:solidFill>
                  <a:srgbClr val="000000"/>
                </a:solidFill>
              </a:rPr>
              <a:t> port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200" b="1" dirty="0">
                <a:solidFill>
                  <a:srgbClr val="000000"/>
                </a:solidFill>
              </a:rPr>
              <a:t>    </a:t>
            </a:r>
            <a:r>
              <a:rPr lang="en-US" altLang="ja-JP" sz="1200" b="1" dirty="0" err="1">
                <a:solidFill>
                  <a:srgbClr val="000000"/>
                </a:solidFill>
              </a:rPr>
              <a:t>etc</a:t>
            </a:r>
            <a:r>
              <a:rPr lang="en-US" altLang="ja-JP" sz="1200" b="1" dirty="0">
                <a:solidFill>
                  <a:srgbClr val="000000"/>
                </a:solidFill>
              </a:rPr>
              <a:t> ( raw N -&gt; Port N-1 )</a:t>
            </a:r>
            <a:endParaRPr lang="ja-JP" altLang="en-US" sz="1200" b="1" dirty="0">
              <a:solidFill>
                <a:srgbClr val="000000"/>
              </a:solidFill>
            </a:endParaRPr>
          </a:p>
        </p:txBody>
      </p:sp>
      <p:sp>
        <p:nvSpPr>
          <p:cNvPr id="14" name="Rectangle 71"/>
          <p:cNvSpPr>
            <a:spLocks noChangeArrowheads="1"/>
          </p:cNvSpPr>
          <p:nvPr/>
        </p:nvSpPr>
        <p:spPr bwMode="auto">
          <a:xfrm>
            <a:off x="863588" y="4650232"/>
            <a:ext cx="73448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ja-JP" sz="1200" b="1" dirty="0">
                <a:solidFill>
                  <a:srgbClr val="000000"/>
                </a:solidFill>
              </a:rPr>
              <a:t>CSV raw number </a:t>
            </a:r>
            <a:r>
              <a:rPr lang="ja-JP" altLang="en-US" sz="1200" b="1" dirty="0">
                <a:solidFill>
                  <a:srgbClr val="000000"/>
                </a:solidFill>
              </a:rPr>
              <a:t>　≧</a:t>
            </a:r>
            <a:r>
              <a:rPr lang="en-US" altLang="ja-JP" sz="1200" b="1" dirty="0">
                <a:solidFill>
                  <a:srgbClr val="000000"/>
                </a:solidFill>
              </a:rPr>
              <a:t>  existing Port : data at raw beyond last port ignored</a:t>
            </a:r>
            <a:r>
              <a:rPr lang="ja-JP" altLang="en-US" sz="1200" b="1" dirty="0">
                <a:solidFill>
                  <a:srgbClr val="000000"/>
                </a:solidFill>
              </a:rPr>
              <a:t>　</a:t>
            </a:r>
            <a:endParaRPr lang="en-US" altLang="ja-JP" sz="12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52072" y="3140969"/>
            <a:ext cx="1819729" cy="307777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 dirty="0">
                <a:solidFill>
                  <a:srgbClr val="000000"/>
                </a:solidFill>
              </a:rPr>
              <a:t>raw </a:t>
            </a:r>
            <a:r>
              <a:rPr kumimoji="1" lang="en-US" altLang="ja-JP" sz="1400" b="1" dirty="0">
                <a:solidFill>
                  <a:srgbClr val="000000"/>
                </a:solidFill>
              </a:rPr>
              <a:t>2-6  </a:t>
            </a:r>
            <a:r>
              <a:rPr kumimoji="1" lang="en-US" altLang="ja-JP" sz="1400" b="1" dirty="0">
                <a:solidFill>
                  <a:srgbClr val="000000"/>
                </a:solidFill>
              </a:rPr>
              <a:t>-&gt; </a:t>
            </a:r>
            <a:r>
              <a:rPr kumimoji="1" lang="en-US" altLang="ja-JP" sz="1400" b="1" dirty="0">
                <a:solidFill>
                  <a:srgbClr val="000000"/>
                </a:solidFill>
              </a:rPr>
              <a:t> port 1-5</a:t>
            </a:r>
            <a:endParaRPr kumimoji="1"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4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691680" y="891760"/>
            <a:ext cx="7452320" cy="431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2400" b="1" dirty="0">
                <a:solidFill>
                  <a:srgbClr val="FFFFFF"/>
                </a:solidFill>
                <a:ea typeface="HGS創英角ｺﾞｼｯｸUB" pitchFamily="50" charset="-128"/>
              </a:rPr>
              <a:t>How to program? </a:t>
            </a:r>
            <a:r>
              <a:rPr kumimoji="1" lang="en-US" altLang="ja-JP" b="1" dirty="0">
                <a:solidFill>
                  <a:srgbClr val="FFFFFF"/>
                </a:solidFill>
                <a:ea typeface="HGS創英角ｺﾞｼｯｸUB" pitchFamily="50" charset="-128"/>
              </a:rPr>
              <a:t>- NT registration by CSV  </a:t>
            </a:r>
            <a:r>
              <a:rPr kumimoji="1" lang="en-US" altLang="ja-JP" b="1" dirty="0">
                <a:solidFill>
                  <a:srgbClr val="FFFFFF"/>
                </a:solidFill>
                <a:ea typeface="HGS創英角ｺﾞｼｯｸUB" pitchFamily="50" charset="-128"/>
              </a:rPr>
              <a:t>-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05" y="2240391"/>
            <a:ext cx="534352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 bwMode="auto">
          <a:xfrm>
            <a:off x="3866810" y="3067009"/>
            <a:ext cx="3439400" cy="1443585"/>
          </a:xfrm>
          <a:prstGeom prst="roundRect">
            <a:avLst/>
          </a:prstGeom>
          <a:solidFill>
            <a:srgbClr val="CCFFFF"/>
          </a:solidFill>
          <a:ln w="38100" cap="flat" cmpd="sng" algn="ctr">
            <a:noFill/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3" y="3248504"/>
            <a:ext cx="2926915" cy="108059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Rectangle 71"/>
          <p:cNvSpPr>
            <a:spLocks noChangeArrowheads="1"/>
          </p:cNvSpPr>
          <p:nvPr/>
        </p:nvSpPr>
        <p:spPr bwMode="auto">
          <a:xfrm>
            <a:off x="935596" y="1556793"/>
            <a:ext cx="73448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200" b="1" dirty="0">
                <a:solidFill>
                  <a:srgbClr val="000000"/>
                </a:solidFill>
              </a:rPr>
              <a:t>Prepare to create CSV file with MAC address  -New Installation-</a:t>
            </a:r>
            <a:r>
              <a:rPr lang="ja-JP" altLang="en-US" sz="1200" b="1" dirty="0">
                <a:solidFill>
                  <a:srgbClr val="000000"/>
                </a:solidFill>
              </a:rPr>
              <a:t>　</a:t>
            </a:r>
            <a:endParaRPr lang="en-US" altLang="ja-JP" sz="1200" b="1" dirty="0">
              <a:solidFill>
                <a:srgbClr val="000000"/>
              </a:solidFill>
            </a:endParaRPr>
          </a:p>
        </p:txBody>
      </p:sp>
      <p:sp>
        <p:nvSpPr>
          <p:cNvPr id="6" name="正方形/長方形 6"/>
          <p:cNvSpPr/>
          <p:nvPr/>
        </p:nvSpPr>
        <p:spPr>
          <a:xfrm>
            <a:off x="5184068" y="2040336"/>
            <a:ext cx="2124236" cy="400110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Install V-IPEXT card and export CSV file, use as template  </a:t>
            </a:r>
            <a:endParaRPr kumimoji="1" lang="en-US" altLang="ja-JP" sz="1000" b="1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49999" y="2526930"/>
            <a:ext cx="677639" cy="22944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5760132" y="2756370"/>
            <a:ext cx="168144" cy="42060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2403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46"/>
          <p:cNvSpPr/>
          <p:nvPr/>
        </p:nvSpPr>
        <p:spPr bwMode="auto">
          <a:xfrm>
            <a:off x="808564" y="1877404"/>
            <a:ext cx="3439400" cy="1443585"/>
          </a:xfrm>
          <a:prstGeom prst="roundRect">
            <a:avLst/>
          </a:prstGeom>
          <a:solidFill>
            <a:srgbClr val="CCFFFF"/>
          </a:solidFill>
          <a:ln w="38100" cap="flat" cmpd="sng" algn="ctr">
            <a:noFill/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5139776" y="2024845"/>
            <a:ext cx="2842479" cy="1193045"/>
          </a:xfrm>
          <a:prstGeom prst="roundRect">
            <a:avLst/>
          </a:prstGeom>
          <a:solidFill>
            <a:srgbClr val="FFFF99"/>
          </a:solidFill>
          <a:ln w="38100" cap="flat" cmpd="sng" algn="ctr">
            <a:noFill/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506" y="2155738"/>
            <a:ext cx="2501918" cy="98929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1" name="Isosceles Triangle 20"/>
          <p:cNvSpPr/>
          <p:nvPr/>
        </p:nvSpPr>
        <p:spPr bwMode="auto">
          <a:xfrm rot="6038023">
            <a:off x="2381985" y="3125502"/>
            <a:ext cx="329795" cy="1128438"/>
          </a:xfrm>
          <a:prstGeom prst="triangle">
            <a:avLst/>
          </a:prstGeom>
          <a:solidFill>
            <a:srgbClr val="FFFF99"/>
          </a:solidFill>
          <a:ln w="38100" cap="flat" cmpd="sng" algn="ctr">
            <a:noFill/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166" y="3465005"/>
            <a:ext cx="897847" cy="1044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691680" y="891760"/>
            <a:ext cx="7452320" cy="431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2400" b="1" dirty="0">
                <a:solidFill>
                  <a:srgbClr val="FFFFFF"/>
                </a:solidFill>
                <a:ea typeface="HGS創英角ｺﾞｼｯｸUB" pitchFamily="50" charset="-128"/>
              </a:rPr>
              <a:t>How to program? </a:t>
            </a:r>
            <a:r>
              <a:rPr kumimoji="1" lang="en-US" altLang="ja-JP" b="1" dirty="0">
                <a:solidFill>
                  <a:srgbClr val="FFFFFF"/>
                </a:solidFill>
                <a:ea typeface="HGS創英角ｺﾞｼｯｸUB" pitchFamily="50" charset="-128"/>
              </a:rPr>
              <a:t>- NT registration by CSV  </a:t>
            </a:r>
            <a:r>
              <a:rPr kumimoji="1" lang="en-US" altLang="ja-JP" b="1" dirty="0">
                <a:solidFill>
                  <a:srgbClr val="FFFFFF"/>
                </a:solidFill>
                <a:ea typeface="HGS創英角ｺﾞｼｯｸUB" pitchFamily="50" charset="-128"/>
              </a:rPr>
              <a:t>-</a:t>
            </a:r>
          </a:p>
        </p:txBody>
      </p:sp>
      <p:sp>
        <p:nvSpPr>
          <p:cNvPr id="3" name="Rectangle 71"/>
          <p:cNvSpPr>
            <a:spLocks noChangeArrowheads="1"/>
          </p:cNvSpPr>
          <p:nvPr/>
        </p:nvSpPr>
        <p:spPr bwMode="auto">
          <a:xfrm>
            <a:off x="935596" y="1556793"/>
            <a:ext cx="73448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200" b="1" dirty="0">
                <a:solidFill>
                  <a:srgbClr val="000000"/>
                </a:solidFill>
              </a:rPr>
              <a:t>Prepare to create CSV file with MAC address  -New Installation-</a:t>
            </a:r>
            <a:r>
              <a:rPr lang="ja-JP" altLang="en-US" sz="1200" b="1" dirty="0">
                <a:solidFill>
                  <a:srgbClr val="000000"/>
                </a:solidFill>
              </a:rPr>
              <a:t>　</a:t>
            </a:r>
            <a:endParaRPr lang="en-US" altLang="ja-JP" sz="1200" b="1" dirty="0">
              <a:solidFill>
                <a:srgbClr val="000000"/>
              </a:solidFill>
            </a:endParaRPr>
          </a:p>
        </p:txBody>
      </p:sp>
      <p:sp>
        <p:nvSpPr>
          <p:cNvPr id="4" name="正方形/長方形 6"/>
          <p:cNvSpPr/>
          <p:nvPr/>
        </p:nvSpPr>
        <p:spPr>
          <a:xfrm>
            <a:off x="935596" y="1785130"/>
            <a:ext cx="2381276" cy="246221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Use exported CSV file as template  </a:t>
            </a:r>
            <a:endParaRPr kumimoji="1" lang="en-US" altLang="ja-JP" sz="1000" b="1" dirty="0">
              <a:solidFill>
                <a:srgbClr val="00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2096853"/>
            <a:ext cx="2926915" cy="108059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 flipH="1" flipV="1">
            <a:off x="4087874" y="2672916"/>
            <a:ext cx="1132199" cy="7428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" name="正方形/長方形 6"/>
          <p:cNvSpPr/>
          <p:nvPr/>
        </p:nvSpPr>
        <p:spPr>
          <a:xfrm>
            <a:off x="5976156" y="1484784"/>
            <a:ext cx="2124236" cy="400110"/>
          </a:xfrm>
          <a:prstGeom prst="rect">
            <a:avLst/>
          </a:prstGeom>
          <a:solidFill>
            <a:schemeClr val="accent3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Copy EXT number and Name from data base that user use  </a:t>
            </a:r>
            <a:endParaRPr kumimoji="1" lang="en-US" altLang="ja-JP" sz="1000" b="1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>
            <a:endCxn id="8" idx="2"/>
          </p:cNvCxnSpPr>
          <p:nvPr/>
        </p:nvCxnSpPr>
        <p:spPr bwMode="auto">
          <a:xfrm flipV="1">
            <a:off x="6743954" y="1884894"/>
            <a:ext cx="294321" cy="363640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5495526" y="2316942"/>
            <a:ext cx="1548172" cy="792088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7413772" y="3174922"/>
            <a:ext cx="129079" cy="188661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7079703" y="2320542"/>
            <a:ext cx="722235" cy="792088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192" y="4400334"/>
            <a:ext cx="716721" cy="360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図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13" y="3429001"/>
            <a:ext cx="965117" cy="31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Straight Connector 26"/>
          <p:cNvCxnSpPr/>
          <p:nvPr/>
        </p:nvCxnSpPr>
        <p:spPr bwMode="auto">
          <a:xfrm flipH="1" flipV="1">
            <a:off x="3740422" y="3537013"/>
            <a:ext cx="255515" cy="57949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9" name="正方形/長方形 6"/>
          <p:cNvSpPr/>
          <p:nvPr/>
        </p:nvSpPr>
        <p:spPr>
          <a:xfrm>
            <a:off x="1043609" y="3969060"/>
            <a:ext cx="1932785" cy="707886"/>
          </a:xfrm>
          <a:prstGeom prst="rect">
            <a:avLst/>
          </a:prstGeom>
          <a:solidFill>
            <a:schemeClr val="accent3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MAC address label attached on carton box of 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Scan MAC Address by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Scanning tool </a:t>
            </a:r>
            <a:endParaRPr kumimoji="1" lang="en-US" altLang="ja-JP" sz="1000" b="1" dirty="0">
              <a:solidFill>
                <a:srgbClr val="000000"/>
              </a:solidFill>
            </a:endParaRP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465" y="3836240"/>
            <a:ext cx="1088358" cy="840706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0" name="正方形/長方形 6"/>
          <p:cNvSpPr/>
          <p:nvPr/>
        </p:nvSpPr>
        <p:spPr>
          <a:xfrm>
            <a:off x="4031941" y="3392996"/>
            <a:ext cx="1612915" cy="400110"/>
          </a:xfrm>
          <a:prstGeom prst="rect">
            <a:avLst/>
          </a:prstGeom>
          <a:solidFill>
            <a:schemeClr val="accent3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Create CSV file contain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MAC Address info </a:t>
            </a:r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01" y="3837247"/>
            <a:ext cx="1121721" cy="1126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7" name="Straight Connector 36"/>
          <p:cNvCxnSpPr>
            <a:stCxn id="13" idx="1"/>
          </p:cNvCxnSpPr>
          <p:nvPr/>
        </p:nvCxnSpPr>
        <p:spPr bwMode="auto">
          <a:xfrm flipH="1">
            <a:off x="5664016" y="3537012"/>
            <a:ext cx="276137" cy="89294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3" name="正方形/長方形 6"/>
          <p:cNvSpPr/>
          <p:nvPr/>
        </p:nvSpPr>
        <p:spPr>
          <a:xfrm>
            <a:off x="5940152" y="3336957"/>
            <a:ext cx="2124236" cy="400110"/>
          </a:xfrm>
          <a:prstGeom prst="rect">
            <a:avLst/>
          </a:prstGeom>
          <a:solidFill>
            <a:schemeClr val="accent3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Copy MAC Address information from scan data </a:t>
            </a:r>
            <a:endParaRPr kumimoji="1" lang="en-US" altLang="ja-JP" sz="1000" b="1" dirty="0">
              <a:solidFill>
                <a:srgbClr val="000000"/>
              </a:solidFill>
            </a:endParaRPr>
          </a:p>
        </p:txBody>
      </p:sp>
      <p:cxnSp>
        <p:nvCxnSpPr>
          <p:cNvPr id="39" name="Straight Connector 38"/>
          <p:cNvCxnSpPr>
            <a:stCxn id="8198" idx="3"/>
          </p:cNvCxnSpPr>
          <p:nvPr/>
        </p:nvCxnSpPr>
        <p:spPr bwMode="auto">
          <a:xfrm>
            <a:off x="5148824" y="4256594"/>
            <a:ext cx="346703" cy="504555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4211961" y="3944084"/>
            <a:ext cx="901937" cy="792088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44" name="正方形/長方形 6"/>
          <p:cNvSpPr/>
          <p:nvPr/>
        </p:nvSpPr>
        <p:spPr>
          <a:xfrm>
            <a:off x="6043222" y="4180630"/>
            <a:ext cx="1612915" cy="553998"/>
          </a:xfrm>
          <a:prstGeom prst="rect">
            <a:avLst/>
          </a:prstGeom>
          <a:solidFill>
            <a:schemeClr val="accent3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Format Cell must be Text to present “0” at front</a:t>
            </a:r>
          </a:p>
        </p:txBody>
      </p:sp>
      <p:sp>
        <p:nvSpPr>
          <p:cNvPr id="46" name="正方形/長方形 6"/>
          <p:cNvSpPr/>
          <p:nvPr/>
        </p:nvSpPr>
        <p:spPr>
          <a:xfrm>
            <a:off x="5184068" y="1942324"/>
            <a:ext cx="1626444" cy="21544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800" b="1" dirty="0">
                <a:solidFill>
                  <a:srgbClr val="000000"/>
                </a:solidFill>
              </a:rPr>
              <a:t>CSV file prepared for import  </a:t>
            </a:r>
            <a:endParaRPr kumimoji="1" lang="en-US" altLang="ja-JP" sz="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97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 bwMode="auto">
          <a:xfrm>
            <a:off x="5720598" y="2947070"/>
            <a:ext cx="2349156" cy="985987"/>
          </a:xfrm>
          <a:prstGeom prst="roundRect">
            <a:avLst/>
          </a:prstGeom>
          <a:solidFill>
            <a:srgbClr val="FFFF99"/>
          </a:solidFill>
          <a:ln w="38100" cap="flat" cmpd="sng" algn="ctr">
            <a:noFill/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600" b="1" u="sng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pic>
        <p:nvPicPr>
          <p:cNvPr id="3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978" y="3032957"/>
            <a:ext cx="2067701" cy="81760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95326"/>
            <a:ext cx="2590550" cy="98201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1628800"/>
            <a:ext cx="1724879" cy="117954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596" y="1704996"/>
            <a:ext cx="1940469" cy="5718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3419872" y="1484785"/>
            <a:ext cx="1497740" cy="246221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OUS by card or port  </a:t>
            </a:r>
            <a:endParaRPr kumimoji="1" lang="en-US" altLang="ja-JP" sz="1000" b="1" dirty="0">
              <a:solidFill>
                <a:srgbClr val="000000"/>
              </a:solidFill>
            </a:endParaRPr>
          </a:p>
        </p:txBody>
      </p:sp>
      <p:sp>
        <p:nvSpPr>
          <p:cNvPr id="8" name="正方形/長方形 6"/>
          <p:cNvSpPr/>
          <p:nvPr/>
        </p:nvSpPr>
        <p:spPr>
          <a:xfrm>
            <a:off x="1382072" y="1484785"/>
            <a:ext cx="1497740" cy="246221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Install V-IPEXT </a:t>
            </a:r>
            <a:endParaRPr kumimoji="1" lang="en-US" altLang="ja-JP" sz="1000" b="1" dirty="0">
              <a:solidFill>
                <a:srgbClr val="000000"/>
              </a:solidFill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534" y="1913241"/>
            <a:ext cx="895350" cy="2190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正方形/長方形 6"/>
          <p:cNvSpPr/>
          <p:nvPr/>
        </p:nvSpPr>
        <p:spPr>
          <a:xfrm>
            <a:off x="5787594" y="1556792"/>
            <a:ext cx="2511060" cy="248436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Import CSV at Port Property screen</a:t>
            </a:r>
            <a:endParaRPr kumimoji="1" lang="en-US" altLang="ja-JP" sz="1000" b="1" dirty="0">
              <a:solidFill>
                <a:srgbClr val="000000"/>
              </a:solidFill>
            </a:endParaRP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2924945"/>
            <a:ext cx="3910265" cy="11339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044" y="4077072"/>
            <a:ext cx="1645244" cy="61831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4321790"/>
            <a:ext cx="4111605" cy="40335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5" name="正方形/長方形 6"/>
          <p:cNvSpPr/>
          <p:nvPr/>
        </p:nvSpPr>
        <p:spPr>
          <a:xfrm>
            <a:off x="2853028" y="2744924"/>
            <a:ext cx="2511060" cy="400110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Check and confirm imported data and Save</a:t>
            </a:r>
            <a:endParaRPr kumimoji="1" lang="en-US" altLang="ja-JP" sz="1000" b="1" dirty="0">
              <a:solidFill>
                <a:srgbClr val="000000"/>
              </a:solidFill>
            </a:endParaRPr>
          </a:p>
        </p:txBody>
      </p:sp>
      <p:sp>
        <p:nvSpPr>
          <p:cNvPr id="16" name="正方形/長方形 6"/>
          <p:cNvSpPr/>
          <p:nvPr/>
        </p:nvSpPr>
        <p:spPr>
          <a:xfrm>
            <a:off x="5787594" y="4007985"/>
            <a:ext cx="1497740" cy="246221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INS by card or port  </a:t>
            </a:r>
            <a:endParaRPr kumimoji="1" lang="en-US" altLang="ja-JP" sz="1000" b="1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691680" y="891760"/>
            <a:ext cx="7452320" cy="431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2400" b="1" dirty="0">
                <a:solidFill>
                  <a:srgbClr val="FFFFFF"/>
                </a:solidFill>
                <a:ea typeface="HGS創英角ｺﾞｼｯｸUB" pitchFamily="50" charset="-128"/>
              </a:rPr>
              <a:t>How to program? </a:t>
            </a:r>
            <a:r>
              <a:rPr kumimoji="1" lang="en-US" altLang="ja-JP" b="1" dirty="0">
                <a:solidFill>
                  <a:srgbClr val="FFFFFF"/>
                </a:solidFill>
                <a:ea typeface="HGS創英角ｺﾞｼｯｸUB" pitchFamily="50" charset="-128"/>
              </a:rPr>
              <a:t>- NT registration by CSV  </a:t>
            </a:r>
            <a:r>
              <a:rPr kumimoji="1" lang="en-US" altLang="ja-JP" b="1" dirty="0">
                <a:solidFill>
                  <a:srgbClr val="FFFFFF"/>
                </a:solidFill>
                <a:ea typeface="HGS創英角ｺﾞｼｯｸUB" pitchFamily="50" charset="-128"/>
              </a:rPr>
              <a:t>-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H="1">
            <a:off x="2879812" y="1607894"/>
            <a:ext cx="534748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1" idx="1"/>
          </p:cNvCxnSpPr>
          <p:nvPr/>
        </p:nvCxnSpPr>
        <p:spPr bwMode="auto">
          <a:xfrm flipH="1" flipV="1">
            <a:off x="4938060" y="1592796"/>
            <a:ext cx="849534" cy="88214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5" idx="3"/>
            <a:endCxn id="6150" idx="2"/>
          </p:cNvCxnSpPr>
          <p:nvPr/>
        </p:nvCxnSpPr>
        <p:spPr bwMode="auto">
          <a:xfrm flipV="1">
            <a:off x="5364089" y="2132315"/>
            <a:ext cx="2302121" cy="812664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6" idx="1"/>
            <a:endCxn id="15" idx="2"/>
          </p:cNvCxnSpPr>
          <p:nvPr/>
        </p:nvCxnSpPr>
        <p:spPr bwMode="auto">
          <a:xfrm flipH="1" flipV="1">
            <a:off x="4108558" y="3145035"/>
            <a:ext cx="1679036" cy="986061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endCxn id="16" idx="2"/>
          </p:cNvCxnSpPr>
          <p:nvPr/>
        </p:nvCxnSpPr>
        <p:spPr bwMode="auto">
          <a:xfrm flipV="1">
            <a:off x="4807634" y="4254205"/>
            <a:ext cx="1728830" cy="377274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9" name="正方形/長方形 6"/>
          <p:cNvSpPr/>
          <p:nvPr/>
        </p:nvSpPr>
        <p:spPr>
          <a:xfrm>
            <a:off x="2019617" y="4153308"/>
            <a:ext cx="1497740" cy="246221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00" b="1" dirty="0">
                <a:solidFill>
                  <a:srgbClr val="000000"/>
                </a:solidFill>
              </a:rPr>
              <a:t>Registered and INS  </a:t>
            </a:r>
            <a:endParaRPr kumimoji="1" lang="en-US" altLang="ja-JP" sz="1000" b="1" dirty="0">
              <a:solidFill>
                <a:srgbClr val="000000"/>
              </a:solidFill>
            </a:endParaRP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910840" y="5114528"/>
            <a:ext cx="71774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000" b="1" dirty="0">
                <a:solidFill>
                  <a:srgbClr val="000000"/>
                </a:solidFill>
              </a:rPr>
              <a:t>-It is necessary to set “IP Terminal Registration Mode” as  “Full Automatic” mode or PBX IP address need to set manually at NT phone side.</a:t>
            </a:r>
            <a:r>
              <a:rPr lang="ja-JP" altLang="en-US" sz="1000" b="1" dirty="0">
                <a:solidFill>
                  <a:srgbClr val="000000"/>
                </a:solidFill>
              </a:rPr>
              <a:t>　</a:t>
            </a:r>
            <a:endParaRPr lang="en-US" altLang="ja-JP" sz="1000" b="1" dirty="0">
              <a:solidFill>
                <a:srgbClr val="000000"/>
              </a:solidFill>
            </a:endParaRPr>
          </a:p>
        </p:txBody>
      </p:sp>
      <p:sp>
        <p:nvSpPr>
          <p:cNvPr id="35" name="正方形/長方形 6"/>
          <p:cNvSpPr/>
          <p:nvPr/>
        </p:nvSpPr>
        <p:spPr>
          <a:xfrm>
            <a:off x="6473948" y="2818899"/>
            <a:ext cx="1626444" cy="21544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800" b="1" dirty="0">
                <a:solidFill>
                  <a:srgbClr val="000000"/>
                </a:solidFill>
              </a:rPr>
              <a:t>CSV file prepared for import  </a:t>
            </a:r>
            <a:endParaRPr kumimoji="1" lang="en-US" altLang="ja-JP" sz="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1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ysDot"/>
          <a:round/>
          <a:headEnd type="none" w="med" len="med"/>
          <a:tailEnd type="triangle" w="med" len="med"/>
        </a:ln>
        <a:effectLst>
          <a:prstShdw prst="shdw17" dist="17961" dir="2700000">
            <a:srgbClr val="0000FF">
              <a:gamma/>
              <a:shade val="60000"/>
              <a:invGamma/>
            </a:srgb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370</Words>
  <Application>Microsoft Office PowerPoint</Application>
  <PresentationFormat>全屏显示(4:3)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HGS創英角ｺﾞｼｯｸUB</vt:lpstr>
      <vt:lpstr>ＭＳ Ｐゴシック</vt:lpstr>
      <vt:lpstr>Arial</vt:lpstr>
      <vt:lpstr>デザインの設定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Ma Chuck</dc:creator>
  <cp:lastModifiedBy>Ma Chuck</cp:lastModifiedBy>
  <cp:revision>2</cp:revision>
  <dcterms:created xsi:type="dcterms:W3CDTF">2018-06-15T02:11:51Z</dcterms:created>
  <dcterms:modified xsi:type="dcterms:W3CDTF">2018-06-15T02:18:41Z</dcterms:modified>
</cp:coreProperties>
</file>