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75" r:id="rId2"/>
    <p:sldMasterId id="2147483876" r:id="rId3"/>
    <p:sldMasterId id="2147483877" r:id="rId4"/>
    <p:sldMasterId id="2147483878" r:id="rId5"/>
  </p:sldMasterIdLst>
  <p:notesMasterIdLst>
    <p:notesMasterId r:id="rId35"/>
  </p:notesMasterIdLst>
  <p:handoutMasterIdLst>
    <p:handoutMasterId r:id="rId36"/>
  </p:handoutMasterIdLst>
  <p:sldIdLst>
    <p:sldId id="1371" r:id="rId6"/>
    <p:sldId id="1444" r:id="rId7"/>
    <p:sldId id="1445" r:id="rId8"/>
    <p:sldId id="1407" r:id="rId9"/>
    <p:sldId id="1412" r:id="rId10"/>
    <p:sldId id="1439" r:id="rId11"/>
    <p:sldId id="1446" r:id="rId12"/>
    <p:sldId id="1413" r:id="rId13"/>
    <p:sldId id="1432" r:id="rId14"/>
    <p:sldId id="1438" r:id="rId15"/>
    <p:sldId id="1448" r:id="rId16"/>
    <p:sldId id="1437" r:id="rId17"/>
    <p:sldId id="1449" r:id="rId18"/>
    <p:sldId id="1450" r:id="rId19"/>
    <p:sldId id="1451" r:id="rId20"/>
    <p:sldId id="1452" r:id="rId21"/>
    <p:sldId id="1453" r:id="rId22"/>
    <p:sldId id="1414" r:id="rId23"/>
    <p:sldId id="1441" r:id="rId24"/>
    <p:sldId id="1442" r:id="rId25"/>
    <p:sldId id="1443" r:id="rId26"/>
    <p:sldId id="1447" r:id="rId27"/>
    <p:sldId id="1467" r:id="rId28"/>
    <p:sldId id="1471" r:id="rId29"/>
    <p:sldId id="1440" r:id="rId30"/>
    <p:sldId id="1468" r:id="rId31"/>
    <p:sldId id="1469" r:id="rId32"/>
    <p:sldId id="1402" r:id="rId33"/>
    <p:sldId id="1470" r:id="rId34"/>
  </p:sldIdLst>
  <p:sldSz cx="9144000" cy="6858000" type="screen4x3"/>
  <p:notesSz cx="6797675" cy="9926638"/>
  <p:defaultTextStyle>
    <a:defPPr>
      <a:defRPr lang="ja-JP"/>
    </a:defPPr>
    <a:lvl1pPr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CCFFCC"/>
    <a:srgbClr val="CCFF99"/>
    <a:srgbClr val="CAF4FE"/>
    <a:srgbClr val="52DCFC"/>
    <a:srgbClr val="CC6600"/>
    <a:srgbClr val="00FF00"/>
    <a:srgbClr val="00FD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4" autoAdjust="0"/>
    <p:restoredTop sz="97436" autoAdjust="0"/>
  </p:normalViewPr>
  <p:slideViewPr>
    <p:cSldViewPr snapToGrid="0">
      <p:cViewPr>
        <p:scale>
          <a:sx n="75" d="100"/>
          <a:sy n="75" d="100"/>
        </p:scale>
        <p:origin x="-522" y="-96"/>
      </p:cViewPr>
      <p:guideLst>
        <p:guide orient="horz" pos="4042"/>
        <p:guide orient="horz" pos="1911"/>
        <p:guide orient="horz" pos="482"/>
        <p:guide orient="horz" pos="3566"/>
        <p:guide orient="horz" pos="2772"/>
        <p:guide orient="horz" pos="3362"/>
        <p:guide orient="horz" pos="890"/>
        <p:guide pos="158"/>
        <p:guide pos="5080"/>
        <p:guide pos="2154"/>
        <p:guide pos="3833"/>
        <p:guide pos="1020"/>
        <p:guide pos="3016"/>
        <p:guide pos="5738"/>
        <p:guide pos="5670"/>
      </p:guideLst>
    </p:cSldViewPr>
  </p:slideViewPr>
  <p:outlineViewPr>
    <p:cViewPr>
      <p:scale>
        <a:sx n="33" d="100"/>
        <a:sy n="33" d="100"/>
      </p:scale>
      <p:origin x="0" y="35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00"/>
    </p:cViewPr>
  </p:sorterViewPr>
  <p:notesViewPr>
    <p:cSldViewPr snapToGrid="0">
      <p:cViewPr>
        <p:scale>
          <a:sx n="100" d="100"/>
          <a:sy n="100" d="100"/>
        </p:scale>
        <p:origin x="-1644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89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686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3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437688"/>
            <a:ext cx="2892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8" rIns="91294" bIns="45648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1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1361A4AD-E6B4-4DE7-90B0-3723083906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571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l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78" tIns="45639" rIns="91278" bIns="45639" numCol="1" anchor="b" anchorCtr="0" compatLnSpc="1">
            <a:prstTxWarp prst="textNoShape">
              <a:avLst/>
            </a:prstTxWarp>
          </a:bodyPr>
          <a:lstStyle>
            <a:lvl1pPr algn="r" defTabSz="912813">
              <a:spcBef>
                <a:spcPct val="0"/>
              </a:spcBef>
              <a:defRPr sz="12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70E88DA1-FE3A-4CC7-9CD8-2003C7FA65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6542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8" tIns="45639" rIns="91278" bIns="45639" anchor="b"/>
          <a:lstStyle>
            <a:lvl1pPr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019A18F-08C1-4DAA-BBB2-4195C7C3DDA3}" type="slidenum">
              <a:rPr lang="en-US" altLang="ja-JP" sz="1200" u="none"/>
              <a:pPr algn="r" eaLnBrk="1" hangingPunct="1"/>
              <a:t>1</a:t>
            </a:fld>
            <a:endParaRPr lang="en-US" altLang="ja-JP" sz="1200" u="none" dirty="0"/>
          </a:p>
        </p:txBody>
      </p:sp>
      <p:sp>
        <p:nvSpPr>
          <p:cNvPr id="1235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235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sz="8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5"/>
          <p:cNvSpPr txBox="1">
            <a:spLocks noGrp="1" noChangeArrowheads="1"/>
          </p:cNvSpPr>
          <p:nvPr/>
        </p:nvSpPr>
        <p:spPr bwMode="auto">
          <a:xfrm>
            <a:off x="3850443" y="9430780"/>
            <a:ext cx="2947232" cy="4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15" tIns="0" rIns="19215" bIns="0" anchor="b"/>
          <a:lstStyle>
            <a:lvl1pPr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defTabSz="773113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defTabSz="773113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B6B3B5-CB37-4111-A472-1A67FE91F4EC}" type="slidenum">
              <a:rPr lang="en-US" altLang="ja-JP" sz="1000"/>
              <a:pPr algn="r" eaLnBrk="1" hangingPunct="1">
                <a:spcBef>
                  <a:spcPct val="0"/>
                </a:spcBef>
              </a:pPr>
              <a:t>11</a:t>
            </a:fld>
            <a:endParaRPr lang="en-US" altLang="ja-JP" sz="100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4538"/>
            <a:ext cx="4960937" cy="3721100"/>
          </a:xfrm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b="1" u="sng" smtClean="0"/>
          </a:p>
          <a:p>
            <a:pPr eaLnBrk="1" hangingPunct="1"/>
            <a:endParaRPr kumimoji="0"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5817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5818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9FCB9BB-9844-4288-8CEA-860C7557FA09}" type="slidenum">
              <a:rPr lang="en-US" altLang="ja-JP" sz="1200" u="none">
                <a:latin typeface="Arial" charset="0"/>
              </a:rPr>
              <a:pPr algn="r" eaLnBrk="1" hangingPunct="1"/>
              <a:t>12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5817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5818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9FCB9BB-9844-4288-8CEA-860C7557FA09}" type="slidenum">
              <a:rPr lang="en-US" altLang="ja-JP" sz="1200" u="none">
                <a:latin typeface="Arial" charset="0"/>
              </a:rPr>
              <a:pPr algn="r" eaLnBrk="1" hangingPunct="1"/>
              <a:t>13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5817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5818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19FCB9BB-9844-4288-8CEA-860C7557FA09}" type="slidenum">
              <a:rPr lang="en-US" altLang="ja-JP" sz="1200" u="none">
                <a:latin typeface="Arial" charset="0"/>
              </a:rPr>
              <a:pPr algn="r" eaLnBrk="1" hangingPunct="1"/>
              <a:t>14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16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17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dirty="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dirty="0" smtClean="0">
              <a:solidFill>
                <a:srgbClr val="FF0000"/>
              </a:solidFill>
            </a:endParaRPr>
          </a:p>
          <a:p>
            <a:endParaRPr lang="ja-JP" altLang="en-US" dirty="0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2</a:t>
            </a:fld>
            <a:endParaRPr lang="en-US" altLang="ja-JP" sz="1200" u="none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605462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26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27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 anchor="b"/>
          <a:lstStyle>
            <a:lvl1pPr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defTabSz="912813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6B512D39-81E2-4B6E-B360-E9F545BEAF1E}" type="slidenum">
              <a:rPr lang="en-US" altLang="ja-JP" sz="1200" u="none">
                <a:latin typeface="ArialMT" charset="-128"/>
                <a:ea typeface="ArialMT" charset="-128"/>
              </a:rPr>
              <a:pPr algn="r" eaLnBrk="1" hangingPunct="1"/>
              <a:t>29</a:t>
            </a:fld>
            <a:endParaRPr lang="en-US" altLang="ja-JP" sz="1200" u="none">
              <a:latin typeface="ArialMT" charset="-128"/>
              <a:ea typeface="ArialMT" charset="-128"/>
            </a:endParaRPr>
          </a:p>
        </p:txBody>
      </p:sp>
      <p:sp>
        <p:nvSpPr>
          <p:cNvPr id="141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5" tIns="45643" rIns="91285" bIns="45643"/>
          <a:lstStyle/>
          <a:p>
            <a:pPr eaLnBrk="1" hangingPunct="1"/>
            <a:endParaRPr lang="ja-JP" alt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011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011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F7ABE643-BCFD-43B0-894A-61743E2E0E37}" type="slidenum">
              <a:rPr lang="en-US" altLang="ja-JP" sz="1200" u="none">
                <a:latin typeface="Arial" charset="0"/>
              </a:rPr>
              <a:pPr algn="r" eaLnBrk="1" hangingPunct="1"/>
              <a:t>3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z="1000" smtClean="0">
              <a:latin typeface="Arial Unicode MS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216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2164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58C0C12-F3FA-4C85-8622-F83DC7AD842F}" type="slidenum">
              <a:rPr lang="en-US" altLang="ja-JP" sz="1200" u="none">
                <a:latin typeface="Arial" charset="0"/>
              </a:rPr>
              <a:pPr algn="r" eaLnBrk="1" hangingPunct="1"/>
              <a:t>5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62275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62276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48E94D9-C0D2-438A-B77E-F9D5D4EBBAA8}" type="slidenum">
              <a:rPr lang="en-US" altLang="ja-JP" sz="1200" u="none">
                <a:latin typeface="Arial" charset="0"/>
              </a:rPr>
              <a:pPr algn="r" eaLnBrk="1" hangingPunct="1"/>
              <a:t>6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625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626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19C1F1F-B6D4-48D0-B1E3-10A636742DE3}" type="slidenum">
              <a:rPr lang="en-US" altLang="ja-JP" sz="1200" u="none">
                <a:latin typeface="Arial" charset="0"/>
              </a:rPr>
              <a:pPr algn="r" eaLnBrk="1" hangingPunct="1"/>
              <a:t>7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76259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376260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A19C1F1F-B6D4-48D0-B1E3-10A636742DE3}" type="slidenum">
              <a:rPr lang="en-US" altLang="ja-JP" sz="1200" u="none">
                <a:latin typeface="Arial" charset="0"/>
              </a:rPr>
              <a:pPr algn="r" eaLnBrk="1" hangingPunct="1"/>
              <a:t>8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43843" name="ノート プレースホル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en-US" altLang="ja-JP" smtClean="0">
              <a:solidFill>
                <a:srgbClr val="FF0000"/>
              </a:solidFill>
            </a:endParaRPr>
          </a:p>
          <a:p>
            <a:endParaRPr lang="ja-JP" altLang="en-US" smtClean="0"/>
          </a:p>
        </p:txBody>
      </p:sp>
      <p:sp>
        <p:nvSpPr>
          <p:cNvPr id="1443844" name="スライド番号プレースホル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r" eaLnBrk="1" hangingPunct="1"/>
            <a:fld id="{3C638851-2D64-4D7D-9798-C2CD6F3190FA}" type="slidenum">
              <a:rPr lang="en-US" altLang="ja-JP" sz="1200" u="none">
                <a:latin typeface="Arial" charset="0"/>
              </a:rPr>
              <a:pPr algn="r" eaLnBrk="1" hangingPunct="1"/>
              <a:t>9</a:t>
            </a:fld>
            <a:endParaRPr lang="en-US" altLang="ja-JP" sz="1200" u="none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2519-BE7E-4502-84D9-9B1EF5D0A408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794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8C77-EC26-4A34-ADD3-FDB0690BE6F1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099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F45F6-0555-4A4E-BCBD-04C5B9EA2DF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662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1ECE-CBE1-486E-AE0D-779DFC865A08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5394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5CEBB-AE85-427E-BEDC-E0369D8A5845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381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AEBE-3F9D-4706-B7B1-015F718071A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956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CAD6-E5DB-4B22-B970-AFAFECEC4696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923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05151-FB31-4157-B469-27AAE48F235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993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2DF7C-BA6C-48BF-94AA-AA72C1581AE0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3279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52895-BADB-48D4-98A2-AEDCF1382FBF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925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AF02-402D-4D87-9806-47FDCB146CEF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416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3FCBF-E296-405E-B600-BEB28A0D08A1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3392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AA3D-46E8-4B72-BD37-1A76E8A92CD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7361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07F08-D1EA-452D-8E5D-4D65C3AED0F5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157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639B-913B-4A8E-8940-6BC996DF9B93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5679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1B4B2-4211-4D78-B0CD-E7D666DF67A9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48535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E6A8D-41A9-4CB2-A178-A5C7E594CBA8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9799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AB8-FCA7-4DF3-80FC-1693D813E7D6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7258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345C9-8F66-45CD-A673-B63D3D5C5E30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4101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16F0-C6C2-4B85-BA7C-281FCB069419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5961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D967-73AB-4CCF-9380-DC18D695DF59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13332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A41CB-7DC4-4F4F-9B91-C72587BBAB11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5557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B40C-63F7-4D32-BE16-E1EA1FB6D9B8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9975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26471-745D-4828-82DB-F968EA0C283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4366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89CB-4A47-4FE1-B78C-FA6A920394A3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8816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8694D-8A19-427E-976D-77BD0A23C8DF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3659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DEF5-347B-49D5-B634-1B5EE59CF0AD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4653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23F8E-A2B2-4A7A-83D3-831FFB8079DC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895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6A97-EC96-46B9-BFD6-673EE98639D5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921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ACB55-D328-4F51-AE1A-5843C578353C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3846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DBB6-3897-4ACB-8389-CCE42F989926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93736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9CACA-6D6D-4FA2-894B-753AEC5A449E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05736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DB85-D340-462E-94D4-4F398BB43FB1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051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160D-8CD7-4843-9D31-DE138B42545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14239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9C7D-5739-4AA6-B3C0-09C3AD7E10C0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99551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CBFD3-E962-4C9E-9CB0-D1EE24AD648F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28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6714C-A8D9-4F72-ACFA-7D147FCF9EB8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14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C0F0-4857-49CE-B70E-7E508501F067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83039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BF26-785D-4E98-A861-ADC474BFA5D2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6728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89622-D3EF-4F9A-AA83-CC4DD89F749F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0073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8979-EFC8-47E8-A874-C969F26311C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386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4334-021F-4D58-B9E9-BFBBA373BB95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7551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CC05A-82B2-4E76-BE65-471D08B1A0D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02458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3B8A-B9BA-4324-9674-4BF213ACB58F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089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F48DD-15E4-49E9-A562-73C6A0AD3F2D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8092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AA1B8-BB26-48DF-8EEB-DF991A6ADF13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475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6058-EBB5-4849-9466-DAA93A6219F3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02676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34EF-7CD1-4660-BE23-24EDFA4BE29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8132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34D33-4ACF-45FA-A700-4620500951BF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913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BF61-FA3D-42D3-9821-DA58FB4C1852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76485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41B7-2EF0-46A6-B1E0-DE324BAF6554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278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61048-A5B4-4BCA-B039-82610C750F28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9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7A61-37B2-4E69-837D-5B92D32FA72D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631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FED7-DEC1-4711-96D8-7F8E56335036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722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F6AA5-20D8-4E00-A05D-836475A807AA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166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3240E0DF-D5AE-44C9-935F-3334E9CAAC64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1028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6" descr="名称未設定-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60252FD6-D331-4528-AA4C-D8E7DC81F935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8" r:id="rId2"/>
    <p:sldLayoutId id="2147483887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17B3A117-831C-4023-B218-9FACD7506325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pic>
        <p:nvPicPr>
          <p:cNvPr id="2051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6" descr="名称未設定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57150" y="785813"/>
            <a:ext cx="9048750" cy="430212"/>
            <a:chOff x="36" y="487"/>
            <a:chExt cx="5700" cy="271"/>
          </a:xfrm>
        </p:grpSpPr>
        <p:sp>
          <p:nvSpPr>
            <p:cNvPr id="208904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208905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2057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08907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08908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060" name="Rectangle 12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E89F822A-3911-4478-8E4B-D092982746D8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99" r:id="rId2"/>
    <p:sldLayoutId id="2147483898" r:id="rId3"/>
    <p:sldLayoutId id="2147483897" r:id="rId4"/>
    <p:sldLayoutId id="2147483896" r:id="rId5"/>
    <p:sldLayoutId id="2147483895" r:id="rId6"/>
    <p:sldLayoutId id="2147483894" r:id="rId7"/>
    <p:sldLayoutId id="2147483893" r:id="rId8"/>
    <p:sldLayoutId id="2147483892" r:id="rId9"/>
    <p:sldLayoutId id="2147483891" r:id="rId10"/>
    <p:sldLayoutId id="21474838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CB15C43B-F273-4851-9598-10A63DDD47ED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3076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993900"/>
            <a:ext cx="9144000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6" name="Line 6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AD382CAA-FB3B-40B7-9AAB-ADBC32A8F6B4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0" r:id="rId2"/>
    <p:sldLayoutId id="2147483909" r:id="rId3"/>
    <p:sldLayoutId id="2147483908" r:id="rId4"/>
    <p:sldLayoutId id="2147483907" r:id="rId5"/>
    <p:sldLayoutId id="2147483906" r:id="rId6"/>
    <p:sldLayoutId id="2147483905" r:id="rId7"/>
    <p:sldLayoutId id="2147483904" r:id="rId8"/>
    <p:sldLayoutId id="2147483903" r:id="rId9"/>
    <p:sldLayoutId id="2147483902" r:id="rId10"/>
    <p:sldLayoutId id="21474839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4DB91165-A4D9-4E5B-89BD-4014B3777F8E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pic>
        <p:nvPicPr>
          <p:cNvPr id="4099" name="Picture 4" descr="02903070010_prsのコピー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1"/>
          <a:stretch>
            <a:fillRect/>
          </a:stretch>
        </p:blipFill>
        <p:spPr bwMode="auto">
          <a:xfrm>
            <a:off x="0" y="0"/>
            <a:ext cx="9142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resizeブランドスローガン_blac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22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6" descr="名称未設定-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67703"/>
          <a:stretch>
            <a:fillRect/>
          </a:stretch>
        </p:blipFill>
        <p:spPr bwMode="auto">
          <a:xfrm>
            <a:off x="0" y="620713"/>
            <a:ext cx="918051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57150" y="785813"/>
            <a:ext cx="9048750" cy="430212"/>
            <a:chOff x="36" y="487"/>
            <a:chExt cx="5700" cy="271"/>
          </a:xfrm>
        </p:grpSpPr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44" y="487"/>
              <a:ext cx="5692" cy="271"/>
            </a:xfrm>
            <a:prstGeom prst="rect">
              <a:avLst/>
            </a:prstGeom>
            <a:solidFill>
              <a:srgbClr val="F5F1EB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36" y="487"/>
              <a:ext cx="425" cy="271"/>
            </a:xfrm>
            <a:prstGeom prst="rect">
              <a:avLst/>
            </a:prstGeom>
            <a:solidFill>
              <a:srgbClr val="203D74"/>
            </a:solidFill>
            <a:ln w="25400">
              <a:solidFill>
                <a:srgbClr val="203D7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0"/>
                </a:spcBef>
                <a:defRPr/>
              </a:pPr>
              <a:endParaRPr lang="ja-JP" altLang="en-US" b="1" u="sng">
                <a:latin typeface="ＭＳ Ｐゴシック" pitchFamily="50" charset="-128"/>
              </a:endParaRPr>
            </a:p>
          </p:txBody>
        </p:sp>
        <p:grpSp>
          <p:nvGrpSpPr>
            <p:cNvPr id="4106" name="Group 57"/>
            <p:cNvGrpSpPr>
              <a:grpSpLocks/>
            </p:cNvGrpSpPr>
            <p:nvPr/>
          </p:nvGrpSpPr>
          <p:grpSpPr bwMode="auto">
            <a:xfrm>
              <a:off x="130" y="551"/>
              <a:ext cx="199" cy="139"/>
              <a:chOff x="2269" y="1580"/>
              <a:chExt cx="282" cy="263"/>
            </a:xfrm>
          </p:grpSpPr>
          <p:sp>
            <p:nvSpPr>
              <p:cNvPr id="210955" name="Freeform 58"/>
              <p:cNvSpPr>
                <a:spLocks/>
              </p:cNvSpPr>
              <p:nvPr/>
            </p:nvSpPr>
            <p:spPr bwMode="auto">
              <a:xfrm flipH="1">
                <a:off x="2269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  <p:sp>
            <p:nvSpPr>
              <p:cNvPr id="210956" name="Freeform 59"/>
              <p:cNvSpPr>
                <a:spLocks/>
              </p:cNvSpPr>
              <p:nvPr/>
            </p:nvSpPr>
            <p:spPr bwMode="auto">
              <a:xfrm flipH="1">
                <a:off x="2381" y="1580"/>
                <a:ext cx="170" cy="263"/>
              </a:xfrm>
              <a:custGeom>
                <a:avLst/>
                <a:gdLst>
                  <a:gd name="T0" fmla="*/ 20 w 199"/>
                  <a:gd name="T1" fmla="*/ 0 h 306"/>
                  <a:gd name="T2" fmla="*/ 26 w 199"/>
                  <a:gd name="T3" fmla="*/ 6 h 306"/>
                  <a:gd name="T4" fmla="*/ 12 w 199"/>
                  <a:gd name="T5" fmla="*/ 21 h 306"/>
                  <a:gd name="T6" fmla="*/ 26 w 199"/>
                  <a:gd name="T7" fmla="*/ 37 h 306"/>
                  <a:gd name="T8" fmla="*/ 20 w 199"/>
                  <a:gd name="T9" fmla="*/ 43 h 306"/>
                  <a:gd name="T10" fmla="*/ 0 w 199"/>
                  <a:gd name="T11" fmla="*/ 21 h 306"/>
                  <a:gd name="T12" fmla="*/ 20 w 199"/>
                  <a:gd name="T13" fmla="*/ 0 h 30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9"/>
                  <a:gd name="T22" fmla="*/ 0 h 306"/>
                  <a:gd name="T23" fmla="*/ 199 w 199"/>
                  <a:gd name="T24" fmla="*/ 306 h 30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9" h="306">
                    <a:moveTo>
                      <a:pt x="153" y="0"/>
                    </a:moveTo>
                    <a:lnTo>
                      <a:pt x="199" y="46"/>
                    </a:lnTo>
                    <a:lnTo>
                      <a:pt x="91" y="153"/>
                    </a:lnTo>
                    <a:lnTo>
                      <a:pt x="199" y="261"/>
                    </a:lnTo>
                    <a:lnTo>
                      <a:pt x="153" y="306"/>
                    </a:lnTo>
                    <a:lnTo>
                      <a:pt x="0" y="15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  <a:defRPr/>
                </a:pPr>
                <a:endParaRPr lang="en-GB" altLang="ja-JP" sz="1800">
                  <a:solidFill>
                    <a:schemeClr val="bg2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10957" name="Line 13"/>
          <p:cNvSpPr>
            <a:spLocks noChangeShapeType="1"/>
          </p:cNvSpPr>
          <p:nvPr/>
        </p:nvSpPr>
        <p:spPr bwMode="auto">
          <a:xfrm>
            <a:off x="0" y="657225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ja-JP" altLang="en-US" b="1" u="sng">
              <a:latin typeface="ＭＳ Ｐゴシック" pitchFamily="50" charset="-128"/>
            </a:endParaRPr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8628063" y="6553200"/>
            <a:ext cx="488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80E3FEAB-5220-41A0-B8FD-D69DD1C6C0ED}" type="slidenum">
              <a:rPr lang="ja-JP" altLang="en-US" sz="140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0" r:id="rId3"/>
    <p:sldLayoutId id="2147483919" r:id="rId4"/>
    <p:sldLayoutId id="2147483918" r:id="rId5"/>
    <p:sldLayoutId id="2147483917" r:id="rId6"/>
    <p:sldLayoutId id="2147483916" r:id="rId7"/>
    <p:sldLayoutId id="2147483915" r:id="rId8"/>
    <p:sldLayoutId id="2147483914" r:id="rId9"/>
    <p:sldLayoutId id="2147483913" r:id="rId10"/>
    <p:sldLayoutId id="21474839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fld id="{460D918F-29DF-4500-B308-7D27739FB503}" type="datetimeFigureOut">
              <a:rPr lang="ja-JP" altLang="en-US"/>
              <a:pPr>
                <a:defRPr/>
              </a:pPr>
              <a:t>2014/4/17</a:t>
            </a:fld>
            <a:endParaRPr lang="en-US" altLang="ja-JP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u="none">
                <a:latin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124" name="Picture 4" descr="名称未設定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02903070010_prsのコピー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81"/>
          <a:stretch>
            <a:fillRect/>
          </a:stretch>
        </p:blipFill>
        <p:spPr bwMode="auto">
          <a:xfrm>
            <a:off x="0" y="1978025"/>
            <a:ext cx="9144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product photo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9144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Text Box 11"/>
          <p:cNvSpPr txBox="1">
            <a:spLocks noChangeArrowheads="1"/>
          </p:cNvSpPr>
          <p:nvPr/>
        </p:nvSpPr>
        <p:spPr bwMode="auto">
          <a:xfrm>
            <a:off x="879475" y="2201863"/>
            <a:ext cx="7375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36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KX-NS PBX</a:t>
            </a:r>
            <a:br>
              <a:rPr lang="en-US" altLang="ja-JP" sz="36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</a:br>
            <a:r>
              <a:rPr lang="en-US" altLang="ja-JP" sz="36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Remote IP </a:t>
            </a:r>
            <a:r>
              <a:rPr lang="en-US" altLang="ja-JP" sz="36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Extension</a:t>
            </a:r>
            <a:endParaRPr lang="en-US" altLang="ja-JP" sz="32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234947" name="Text Box 11"/>
          <p:cNvSpPr txBox="1">
            <a:spLocks noChangeArrowheads="1"/>
          </p:cNvSpPr>
          <p:nvPr/>
        </p:nvSpPr>
        <p:spPr bwMode="auto">
          <a:xfrm>
            <a:off x="1588" y="36941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latin typeface="Arial" charset="0"/>
                <a:sym typeface="ＭＳ Ｐゴシック" pitchFamily="50" charset="-128"/>
              </a:rPr>
              <a:t>April </a:t>
            </a:r>
            <a:r>
              <a:rPr lang="en-US" altLang="ja-JP" sz="2800" b="1" u="none" dirty="0" smtClean="0">
                <a:latin typeface="Arial" charset="0"/>
                <a:sym typeface="ＭＳ Ｐゴシック" pitchFamily="50" charset="-128"/>
              </a:rPr>
              <a:t>17, </a:t>
            </a:r>
            <a:r>
              <a:rPr lang="en-US" altLang="ja-JP" sz="2800" b="1" u="none" dirty="0">
                <a:latin typeface="Arial" charset="0"/>
                <a:sym typeface="ＭＳ Ｐゴシック" pitchFamily="50" charset="-128"/>
              </a:rPr>
              <a:t>2014 </a:t>
            </a:r>
          </a:p>
        </p:txBody>
      </p:sp>
      <p:sp>
        <p:nvSpPr>
          <p:cNvPr id="1234948" name="Text Box 4"/>
          <p:cNvSpPr txBox="1">
            <a:spLocks noChangeArrowheads="1"/>
          </p:cNvSpPr>
          <p:nvPr/>
        </p:nvSpPr>
        <p:spPr bwMode="auto">
          <a:xfrm>
            <a:off x="392113" y="5935663"/>
            <a:ext cx="5986462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ja-JP" sz="1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Specifications are subject to change without notice.</a:t>
            </a:r>
            <a:endParaRPr lang="ja-JP" altLang="en-US" sz="14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4949" name="Text Box 5"/>
          <p:cNvSpPr txBox="1">
            <a:spLocks noChangeArrowheads="1"/>
          </p:cNvSpPr>
          <p:nvPr/>
        </p:nvSpPr>
        <p:spPr bwMode="auto">
          <a:xfrm>
            <a:off x="2359025" y="4927600"/>
            <a:ext cx="44577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Panasonic System Networks</a:t>
            </a:r>
            <a:b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PBX SE team </a:t>
            </a:r>
            <a:endParaRPr lang="ja-JP" altLang="en-US" sz="2000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2</a:t>
            </a: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SIP Phone Setting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0088" y="4970463"/>
            <a:ext cx="79105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2000" i="0" dirty="0" smtClean="0">
                <a:latin typeface="Arial" pitchFamily="34" charset="0"/>
              </a:rPr>
              <a:t>SIP </a:t>
            </a:r>
            <a:r>
              <a:rPr lang="en-US" altLang="ja-JP" sz="2000" i="0" dirty="0">
                <a:latin typeface="Arial" pitchFamily="34" charset="0"/>
              </a:rPr>
              <a:t>Software Phone for Smart-phone </a:t>
            </a:r>
            <a:r>
              <a:rPr lang="en-US" altLang="ja-JP" sz="2000" i="0" dirty="0" smtClean="0">
                <a:latin typeface="Arial" pitchFamily="34" charset="0"/>
              </a:rPr>
              <a:t>by Media5 is used in this chapter as example.</a:t>
            </a:r>
            <a:endParaRPr lang="ja-JP" altLang="en-US" sz="2000" i="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21. Configure SIP Account.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262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973138"/>
            <a:ext cx="240233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14" y="969963"/>
            <a:ext cx="2416237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112" y="976314"/>
            <a:ext cx="2400788" cy="4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2161" name="Line 17"/>
          <p:cNvSpPr>
            <a:spLocks noChangeShapeType="1"/>
          </p:cNvSpPr>
          <p:nvPr/>
        </p:nvSpPr>
        <p:spPr bwMode="auto">
          <a:xfrm>
            <a:off x="2927838" y="3021013"/>
            <a:ext cx="4103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5791689" y="3006725"/>
            <a:ext cx="41030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3" name="Oval 19"/>
          <p:cNvSpPr>
            <a:spLocks noChangeArrowheads="1"/>
          </p:cNvSpPr>
          <p:nvPr/>
        </p:nvSpPr>
        <p:spPr bwMode="auto">
          <a:xfrm>
            <a:off x="397120" y="4596697"/>
            <a:ext cx="1354015" cy="47607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4" name="Oval 20"/>
          <p:cNvSpPr>
            <a:spLocks noChangeArrowheads="1"/>
          </p:cNvSpPr>
          <p:nvPr/>
        </p:nvSpPr>
        <p:spPr bwMode="auto">
          <a:xfrm>
            <a:off x="3108082" y="2131308"/>
            <a:ext cx="2275742" cy="47607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262165" name="Oval 21"/>
          <p:cNvSpPr>
            <a:spLocks noChangeArrowheads="1"/>
          </p:cNvSpPr>
          <p:nvPr/>
        </p:nvSpPr>
        <p:spPr bwMode="auto">
          <a:xfrm>
            <a:off x="5946531" y="1909058"/>
            <a:ext cx="2275743" cy="47607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78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6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7" name="Line 372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8" name="Line 375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214" name="Rectangle 62"/>
          <p:cNvSpPr>
            <a:spLocks noChangeArrowheads="1"/>
          </p:cNvSpPr>
          <p:nvPr/>
        </p:nvSpPr>
        <p:spPr bwMode="auto">
          <a:xfrm>
            <a:off x="738982" y="5370481"/>
            <a:ext cx="45005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sz="2000" dirty="0"/>
              <a:t>Title = Reference</a:t>
            </a:r>
            <a:br>
              <a:rPr lang="en-US" altLang="ja-JP" sz="2000" dirty="0"/>
            </a:br>
            <a:r>
              <a:rPr lang="en-US" altLang="ja-JP" sz="2000" dirty="0"/>
              <a:t>Username = Extension Number</a:t>
            </a:r>
            <a:br>
              <a:rPr lang="en-US" altLang="ja-JP" sz="2000" dirty="0"/>
            </a:br>
            <a:r>
              <a:rPr lang="en-US" altLang="ja-JP" sz="2000" dirty="0"/>
              <a:t>Password = SIP Password of PBX </a:t>
            </a:r>
            <a:endParaRPr lang="ja-JP" altLang="en-US" sz="2000" dirty="0"/>
          </a:p>
        </p:txBody>
      </p:sp>
      <p:pic>
        <p:nvPicPr>
          <p:cNvPr id="1457215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60438"/>
            <a:ext cx="2482850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7218" name="Oval 66"/>
          <p:cNvSpPr>
            <a:spLocks noChangeArrowheads="1"/>
          </p:cNvSpPr>
          <p:nvPr/>
        </p:nvSpPr>
        <p:spPr bwMode="auto">
          <a:xfrm>
            <a:off x="260350" y="3494088"/>
            <a:ext cx="2465388" cy="7762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35" y="960438"/>
            <a:ext cx="2490665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70"/>
          <p:cNvSpPr>
            <a:spLocks noChangeArrowheads="1"/>
          </p:cNvSpPr>
          <p:nvPr/>
        </p:nvSpPr>
        <p:spPr bwMode="auto">
          <a:xfrm>
            <a:off x="3773488" y="3848100"/>
            <a:ext cx="2465387" cy="428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30" name="Rectangle 62"/>
          <p:cNvSpPr>
            <a:spLocks noChangeArrowheads="1"/>
          </p:cNvSpPr>
          <p:nvPr/>
        </p:nvSpPr>
        <p:spPr bwMode="auto">
          <a:xfrm>
            <a:off x="6477000" y="4779123"/>
            <a:ext cx="20248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sz="2000" dirty="0" smtClean="0"/>
              <a:t>See next page.</a:t>
            </a:r>
            <a:endParaRPr lang="ja-JP" altLang="en-US" sz="2000" dirty="0"/>
          </a:p>
        </p:txBody>
      </p:sp>
      <p:sp>
        <p:nvSpPr>
          <p:cNvPr id="31" name="Line 65"/>
          <p:cNvSpPr>
            <a:spLocks noChangeShapeType="1"/>
          </p:cNvSpPr>
          <p:nvPr/>
        </p:nvSpPr>
        <p:spPr bwMode="auto">
          <a:xfrm>
            <a:off x="5913437" y="4207249"/>
            <a:ext cx="1127125" cy="5897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2" name="Line 17"/>
          <p:cNvSpPr>
            <a:spLocks noChangeShapeType="1"/>
          </p:cNvSpPr>
          <p:nvPr/>
        </p:nvSpPr>
        <p:spPr bwMode="auto">
          <a:xfrm>
            <a:off x="3165230" y="2070101"/>
            <a:ext cx="6320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5" name="Oval 66"/>
          <p:cNvSpPr>
            <a:spLocks noChangeArrowheads="1"/>
          </p:cNvSpPr>
          <p:nvPr/>
        </p:nvSpPr>
        <p:spPr bwMode="auto">
          <a:xfrm>
            <a:off x="3196492" y="2084388"/>
            <a:ext cx="3483708" cy="174704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6" name="Line 65"/>
          <p:cNvSpPr>
            <a:spLocks noChangeShapeType="1"/>
          </p:cNvSpPr>
          <p:nvPr/>
        </p:nvSpPr>
        <p:spPr bwMode="auto">
          <a:xfrm flipH="1">
            <a:off x="2946400" y="3606800"/>
            <a:ext cx="812800" cy="179060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22. Assign Ext Number &amp; PIN to log-in.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6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7" name="Line 372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8" name="Line 375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23. Assign Destination to log-in.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1" y="955318"/>
            <a:ext cx="3278189" cy="54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70"/>
          <p:cNvSpPr>
            <a:spLocks noChangeArrowheads="1"/>
          </p:cNvSpPr>
          <p:nvPr/>
        </p:nvSpPr>
        <p:spPr bwMode="auto">
          <a:xfrm>
            <a:off x="584200" y="4262391"/>
            <a:ext cx="3619502" cy="54516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18" name="Oval 66"/>
          <p:cNvSpPr>
            <a:spLocks noChangeArrowheads="1"/>
          </p:cNvSpPr>
          <p:nvPr/>
        </p:nvSpPr>
        <p:spPr bwMode="auto">
          <a:xfrm>
            <a:off x="481013" y="4812369"/>
            <a:ext cx="3424633" cy="15788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21" name="Rectangle 65"/>
          <p:cNvSpPr>
            <a:spLocks noChangeArrowheads="1"/>
          </p:cNvSpPr>
          <p:nvPr/>
        </p:nvSpPr>
        <p:spPr bwMode="auto">
          <a:xfrm>
            <a:off x="6556375" y="2164022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51375" y="1094047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5802313" y="1590935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4910138" y="2538672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5195888" y="2533910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>
            <a:off x="6416675" y="2535497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751397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2652972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548072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Line 19"/>
          <p:cNvSpPr>
            <a:spLocks noChangeShapeType="1"/>
          </p:cNvSpPr>
          <p:nvPr/>
        </p:nvSpPr>
        <p:spPr bwMode="auto">
          <a:xfrm flipH="1">
            <a:off x="7810500" y="1871426"/>
            <a:ext cx="0" cy="672009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880100" y="2221172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4640263" y="1844935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>
                <a:solidFill>
                  <a:srgbClr val="FF0000"/>
                </a:solidFill>
              </a:rPr>
              <a:t>192.168.0.101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>
                <a:solidFill>
                  <a:srgbClr val="FF0000"/>
                </a:solidFill>
              </a:rPr>
              <a:t>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1" name="Rectangle 52"/>
          <p:cNvSpPr>
            <a:spLocks noChangeArrowheads="1"/>
          </p:cNvSpPr>
          <p:nvPr/>
        </p:nvSpPr>
        <p:spPr bwMode="auto">
          <a:xfrm>
            <a:off x="7402513" y="1101985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42" name="Line 56"/>
          <p:cNvSpPr>
            <a:spLocks noChangeShapeType="1"/>
          </p:cNvSpPr>
          <p:nvPr/>
        </p:nvSpPr>
        <p:spPr bwMode="auto">
          <a:xfrm flipH="1">
            <a:off x="7010399" y="1871922"/>
            <a:ext cx="1347788" cy="239046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4768850" y="3129222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45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1797310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Line 56"/>
          <p:cNvSpPr>
            <a:spLocks noChangeShapeType="1"/>
          </p:cNvSpPr>
          <p:nvPr/>
        </p:nvSpPr>
        <p:spPr bwMode="auto">
          <a:xfrm flipH="1">
            <a:off x="3905644" y="2164022"/>
            <a:ext cx="976035" cy="1042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 flipH="1">
            <a:off x="3905644" y="4262392"/>
            <a:ext cx="3104754" cy="12240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" name="Oval 66"/>
          <p:cNvSpPr>
            <a:spLocks noChangeArrowheads="1"/>
          </p:cNvSpPr>
          <p:nvPr/>
        </p:nvSpPr>
        <p:spPr bwMode="auto">
          <a:xfrm>
            <a:off x="481012" y="2570647"/>
            <a:ext cx="3424633" cy="1578814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54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6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7" name="Line 372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57158" name="Line 375"/>
          <p:cNvSpPr>
            <a:spLocks noChangeShapeType="1"/>
          </p:cNvSpPr>
          <p:nvPr/>
        </p:nvSpPr>
        <p:spPr bwMode="auto">
          <a:xfrm>
            <a:off x="63150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43962" y="79376"/>
            <a:ext cx="9015046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1400" i="1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</a:pP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24. Enable “</a:t>
            </a:r>
            <a:r>
              <a:rPr lang="en-US" altLang="ja-JP" sz="2800" b="1" i="0" dirty="0" err="1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rport</a:t>
            </a:r>
            <a:r>
              <a:rPr lang="en-US" altLang="ja-JP" sz="2800" b="1" i="0" dirty="0" smtClean="0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”.</a:t>
            </a:r>
            <a:endParaRPr lang="en-US" altLang="ja-JP" sz="2800" b="1" i="0" dirty="0">
              <a:solidFill>
                <a:schemeClr val="bg1"/>
              </a:solidFill>
              <a:latin typeface="Arial" pitchFamily="34" charset="0"/>
              <a:sym typeface="ＭＳ Ｐゴシック" pitchFamily="50" charset="-128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0" y="939659"/>
            <a:ext cx="3278189" cy="545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70"/>
          <p:cNvSpPr>
            <a:spLocks noChangeArrowheads="1"/>
          </p:cNvSpPr>
          <p:nvPr/>
        </p:nvSpPr>
        <p:spPr bwMode="auto">
          <a:xfrm>
            <a:off x="444496" y="4686301"/>
            <a:ext cx="4106989" cy="76322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777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3</a:t>
            </a:r>
            <a:b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KX-NT/UT Phone Setting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9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31. KX-NT500 : Assign Router as Destination. 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Assign global IP address of router (</a:t>
            </a: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11.22.33.44</a:t>
            </a:r>
            <a:r>
              <a:rPr lang="en-US" altLang="ja-JP" sz="2000" u="none" dirty="0" smtClean="0">
                <a:latin typeface="Arial" charset="0"/>
              </a:rPr>
              <a:t> for example) as destination instead of PBX local address (</a:t>
            </a: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192.168.0.101</a:t>
            </a:r>
            <a:r>
              <a:rPr lang="en-US" altLang="ja-JP" sz="2000" u="none" dirty="0" smtClean="0">
                <a:latin typeface="Arial" charset="0"/>
              </a:rPr>
              <a:t> for example), when KX-NT phone is installed in remote office.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57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59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60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Remote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3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4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5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6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68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71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Line 19"/>
          <p:cNvSpPr>
            <a:spLocks noChangeShapeType="1"/>
          </p:cNvSpPr>
          <p:nvPr/>
        </p:nvSpPr>
        <p:spPr bwMode="auto">
          <a:xfrm flipH="1">
            <a:off x="3625850" y="4606925"/>
            <a:ext cx="0" cy="6715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77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8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79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80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83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84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 smtClean="0">
                <a:solidFill>
                  <a:srgbClr val="FF0000"/>
                </a:solidFill>
              </a:rPr>
              <a:t>192.168.0.101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85" name="Rectangle 52"/>
          <p:cNvSpPr>
            <a:spLocks noChangeArrowheads="1"/>
          </p:cNvSpPr>
          <p:nvPr/>
        </p:nvSpPr>
        <p:spPr bwMode="auto">
          <a:xfrm>
            <a:off x="3217863" y="4014788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>
                <a:solidFill>
                  <a:srgbClr val="FF0000"/>
                </a:solidFill>
              </a:rPr>
              <a:t>11.22.33.44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87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89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91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2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3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4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5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7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98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90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 dirty="0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99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00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01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02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pic>
        <p:nvPicPr>
          <p:cNvPr id="103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sp>
        <p:nvSpPr>
          <p:cNvPr id="105" name="Line 56"/>
          <p:cNvSpPr>
            <a:spLocks noChangeShapeType="1"/>
          </p:cNvSpPr>
          <p:nvPr/>
        </p:nvSpPr>
        <p:spPr bwMode="auto">
          <a:xfrm>
            <a:off x="4173538" y="4572001"/>
            <a:ext cx="1757362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6" name="Line 67"/>
          <p:cNvSpPr>
            <a:spLocks noChangeShapeType="1"/>
          </p:cNvSpPr>
          <p:nvPr/>
        </p:nvSpPr>
        <p:spPr bwMode="auto">
          <a:xfrm flipH="1">
            <a:off x="1185863" y="4868863"/>
            <a:ext cx="152400" cy="617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82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153" name="Rectangle 65"/>
          <p:cNvSpPr>
            <a:spLocks noChangeArrowheads="1"/>
          </p:cNvSpPr>
          <p:nvPr/>
        </p:nvSpPr>
        <p:spPr bwMode="auto">
          <a:xfrm>
            <a:off x="2371725" y="42386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38750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0417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3734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1686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1" name="Rectangle 3"/>
          <p:cNvSpPr>
            <a:spLocks noChangeArrowheads="1"/>
          </p:cNvSpPr>
          <p:nvPr/>
        </p:nvSpPr>
        <p:spPr bwMode="auto">
          <a:xfrm>
            <a:off x="5481638" y="31670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097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0972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2995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2995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36528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46132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46085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46101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7275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36226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107" name="Line 19"/>
          <p:cNvSpPr>
            <a:spLocks noChangeShapeType="1"/>
          </p:cNvSpPr>
          <p:nvPr/>
        </p:nvSpPr>
        <p:spPr bwMode="auto">
          <a:xfrm flipH="1">
            <a:off x="3625850" y="3935413"/>
            <a:ext cx="0" cy="682625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08" name="Line 20"/>
          <p:cNvSpPr>
            <a:spLocks noChangeShapeType="1"/>
          </p:cNvSpPr>
          <p:nvPr/>
        </p:nvSpPr>
        <p:spPr bwMode="auto">
          <a:xfrm flipH="1">
            <a:off x="3551238" y="39354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46910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46736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46847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49164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7672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2084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33813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39195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5060</a:t>
            </a:r>
            <a:endParaRPr lang="ja-JP" altLang="en-US" sz="1200" dirty="0"/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30832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1. Connect KX-UT phone in local office. (Not remote office)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2. Change PBX setting for this extension from “Local” to “Remote”.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3. Restart  KX-UT by power off and on again. Error may display but OK.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4. Dispatch KX-UT to remote office.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Destination </a:t>
            </a:r>
            <a:r>
              <a:rPr lang="en-US" altLang="ja-JP" u="none" dirty="0" smtClean="0">
                <a:latin typeface="Arial" charset="0"/>
              </a:rPr>
              <a:t>from remote office (</a:t>
            </a:r>
            <a:r>
              <a:rPr lang="en-US" altLang="ja-JP" u="none" dirty="0" smtClean="0">
                <a:solidFill>
                  <a:srgbClr val="FF0000"/>
                </a:solidFill>
                <a:latin typeface="Arial" charset="0"/>
              </a:rPr>
              <a:t>11.22.33.44:15060</a:t>
            </a:r>
            <a:r>
              <a:rPr lang="en-US" altLang="ja-JP" u="none" dirty="0" smtClean="0">
                <a:latin typeface="Arial" charset="0"/>
              </a:rPr>
              <a:t> for example) is automatically informed to KX-UT phone from PBX at step 3</a:t>
            </a:r>
            <a:r>
              <a:rPr lang="en-US" altLang="ja-JP" u="none" dirty="0" smtClean="0">
                <a:latin typeface="Arial" charset="0"/>
              </a:rPr>
              <a:t>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31765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FF0000"/>
                </a:solidFill>
              </a:rPr>
              <a:t/>
            </a:r>
            <a:br>
              <a:rPr lang="en-US" altLang="ja-JP" sz="1200" dirty="0" smtClean="0">
                <a:solidFill>
                  <a:srgbClr val="FF0000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>
            <a:off x="4173538" y="3911601"/>
            <a:ext cx="1714500" cy="1141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2038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38719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36433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2435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38227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0719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0735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3164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0752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60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7164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8"/>
          <p:cNvSpPr>
            <a:spLocks noChangeArrowheads="1"/>
          </p:cNvSpPr>
          <p:nvPr/>
        </p:nvSpPr>
        <p:spPr bwMode="auto">
          <a:xfrm>
            <a:off x="1687513" y="51927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14" name="Line 59"/>
          <p:cNvSpPr>
            <a:spLocks noChangeShapeType="1"/>
          </p:cNvSpPr>
          <p:nvPr/>
        </p:nvSpPr>
        <p:spPr bwMode="auto">
          <a:xfrm flipH="1" flipV="1">
            <a:off x="2599531" y="5078413"/>
            <a:ext cx="3148013" cy="11112"/>
          </a:xfrm>
          <a:prstGeom prst="line">
            <a:avLst/>
          </a:prstGeom>
          <a:noFill/>
          <a:ln w="19050">
            <a:solidFill>
              <a:srgbClr val="3333FF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32. KX-UT : Connect in Local Office.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 flipH="1" flipV="1">
            <a:off x="1687512" y="3935413"/>
            <a:ext cx="301626" cy="907256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7" name="AutoShape 75"/>
          <p:cNvSpPr>
            <a:spLocks noChangeArrowheads="1"/>
          </p:cNvSpPr>
          <p:nvPr/>
        </p:nvSpPr>
        <p:spPr bwMode="auto">
          <a:xfrm>
            <a:off x="2012952" y="3240880"/>
            <a:ext cx="1204911" cy="544513"/>
          </a:xfrm>
          <a:prstGeom prst="wedgeRoundRectCallout">
            <a:avLst>
              <a:gd name="adj1" fmla="val -58891"/>
              <a:gd name="adj2" fmla="val 151756"/>
              <a:gd name="adj3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ja-JP" sz="1200" dirty="0" smtClean="0">
                <a:solidFill>
                  <a:srgbClr val="FF0000"/>
                </a:solidFill>
              </a:rPr>
              <a:t>11.22.33.44</a:t>
            </a:r>
            <a:br>
              <a:rPr lang="en-US" altLang="ja-JP" sz="1200" dirty="0" smtClean="0">
                <a:solidFill>
                  <a:srgbClr val="FF0000"/>
                </a:solidFill>
              </a:rPr>
            </a:b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en-US" altLang="ja-JP" sz="1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1785602"/>
            <a:ext cx="1943100" cy="42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2" name="Text Box 31"/>
          <p:cNvSpPr txBox="1">
            <a:spLocks noChangeArrowheads="1"/>
          </p:cNvSpPr>
          <p:nvPr/>
        </p:nvSpPr>
        <p:spPr bwMode="auto">
          <a:xfrm>
            <a:off x="400050" y="5910263"/>
            <a:ext cx="85280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Operation </a:t>
            </a:r>
            <a:r>
              <a:rPr lang="en-US" altLang="ja-JP" u="none" dirty="0" smtClean="0">
                <a:latin typeface="Arial" charset="0"/>
              </a:rPr>
              <a:t>is not required in remote office to connect KX-UT phone to PBX.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All you have to do is to connect KX-UT phone to LAN in remote office.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63" name="Rectangle 68"/>
          <p:cNvSpPr>
            <a:spLocks noChangeArrowheads="1"/>
          </p:cNvSpPr>
          <p:nvPr/>
        </p:nvSpPr>
        <p:spPr bwMode="auto">
          <a:xfrm>
            <a:off x="3476755" y="5102225"/>
            <a:ext cx="12555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>
                <a:solidFill>
                  <a:srgbClr val="3333FF"/>
                </a:solidFill>
              </a:rPr>
              <a:t>Step 4</a:t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Dispatch</a:t>
            </a:r>
            <a:endParaRPr lang="ja-JP" altLang="en-US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2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Router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Programming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30350" y="4446528"/>
            <a:ext cx="6635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Port forwarding is required for router.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1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712161"/>
              </p:ext>
            </p:extLst>
          </p:nvPr>
        </p:nvGraphicFramePr>
        <p:xfrm>
          <a:off x="947738" y="1247459"/>
          <a:ext cx="7180262" cy="1861541"/>
        </p:xfrm>
        <a:graphic>
          <a:graphicData uri="http://schemas.openxmlformats.org/drawingml/2006/table">
            <a:tbl>
              <a:tblPr/>
              <a:tblGrid>
                <a:gridCol w="881062"/>
                <a:gridCol w="2540000"/>
                <a:gridCol w="2044700"/>
                <a:gridCol w="1714500"/>
              </a:tblGrid>
              <a:tr h="2765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Range of 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number (WAN) 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Description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05411"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RTP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16000-16511(UDP)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102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DSP#1-1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5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16512-17023(UDP)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103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DSP#1-2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72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17024-17535(UDP)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104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DSP#2-1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17536-18047(UDP)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105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DSP#2-2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537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41.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DSP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64198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3rd party SIP Phone / KX-NT500 / KX-UT &gt;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10113"/>
            <a:ext cx="69056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361950" y="3819466"/>
            <a:ext cx="835025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This parameter is common for IP trunk and IP extension.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" name="Oval 70"/>
          <p:cNvSpPr>
            <a:spLocks noChangeArrowheads="1"/>
          </p:cNvSpPr>
          <p:nvPr/>
        </p:nvSpPr>
        <p:spPr bwMode="auto">
          <a:xfrm>
            <a:off x="2565401" y="6045201"/>
            <a:ext cx="5192712" cy="4270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pic>
        <p:nvPicPr>
          <p:cNvPr id="8" name="Picture 21" descr="MC90022353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482" y="3052464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3622616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9" y="3091110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56"/>
          <p:cNvSpPr>
            <a:spLocks noChangeShapeType="1"/>
          </p:cNvSpPr>
          <p:nvPr/>
        </p:nvSpPr>
        <p:spPr bwMode="auto">
          <a:xfrm flipH="1" flipV="1">
            <a:off x="4826000" y="3287354"/>
            <a:ext cx="2070100" cy="532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Line 56"/>
          <p:cNvSpPr>
            <a:spLocks noChangeShapeType="1"/>
          </p:cNvSpPr>
          <p:nvPr/>
        </p:nvSpPr>
        <p:spPr bwMode="auto">
          <a:xfrm flipH="1">
            <a:off x="1208882" y="3269951"/>
            <a:ext cx="2499518" cy="9817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169444" y="3355677"/>
            <a:ext cx="932656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WAN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455172" y="3368962"/>
            <a:ext cx="932656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LAN</a:t>
            </a:r>
            <a:endParaRPr lang="ja-JP" altLang="en-US" u="none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1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</a:t>
            </a:r>
            <a:r>
              <a:rPr lang="en-US" altLang="ja-JP" dirty="0" smtClean="0">
                <a:solidFill>
                  <a:srgbClr val="FF0000"/>
                </a:solidFill>
              </a:rPr>
              <a:t>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153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0070C0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1. Overview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107" name="Line 19"/>
          <p:cNvSpPr>
            <a:spLocks noChangeShapeType="1"/>
          </p:cNvSpPr>
          <p:nvPr/>
        </p:nvSpPr>
        <p:spPr bwMode="auto">
          <a:xfrm flipH="1">
            <a:off x="3625850" y="4558507"/>
            <a:ext cx="0" cy="71993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08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10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 smtClean="0"/>
              <a:t>192.168.0.101</a:t>
            </a:r>
            <a:endParaRPr lang="ja-JP" altLang="en-US" sz="1200" dirty="0"/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86232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Built-in MRG </a:t>
            </a:r>
            <a:r>
              <a:rPr lang="en-US" altLang="ja-JP" sz="2000" u="none" dirty="0" smtClean="0">
                <a:latin typeface="Arial" charset="0"/>
              </a:rPr>
              <a:t>feature supports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remote IP extension without VPN</a:t>
            </a:r>
            <a:r>
              <a:rPr lang="en-US" altLang="ja-JP" sz="2000" u="none" dirty="0" smtClean="0">
                <a:latin typeface="Arial" charset="0"/>
              </a:rPr>
              <a:t>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MRG = Media Relay Gateway</a:t>
            </a:r>
            <a:r>
              <a:rPr lang="en-US" altLang="ja-JP" sz="1000" u="none" dirty="0" smtClean="0">
                <a:latin typeface="Arial" charset="0"/>
              </a:rPr>
              <a:t/>
            </a:r>
            <a:br>
              <a:rPr lang="en-US" altLang="ja-JP" sz="1000" u="none" dirty="0" smtClean="0">
                <a:latin typeface="Arial" charset="0"/>
              </a:rPr>
            </a:br>
            <a:r>
              <a:rPr lang="en-US" altLang="ja-JP" sz="1000" u="none" dirty="0" smtClean="0">
                <a:latin typeface="Arial" charset="0"/>
              </a:rPr>
              <a:t/>
            </a:r>
            <a:br>
              <a:rPr lang="en-US" altLang="ja-JP" sz="1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Following phones support this feature.</a:t>
            </a:r>
            <a:br>
              <a:rPr lang="en-US" altLang="ja-JP" sz="2000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- KX-NT543/NT546/NT560 (Version up of phone software is required.)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- KX-NT511 and KX-NT550 series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- KX-UT series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- 3rd party SIP phone with Blank UDP transmit capability</a:t>
            </a:r>
            <a:r>
              <a:rPr lang="en-US" altLang="ja-JP" u="none" dirty="0">
                <a:latin typeface="Arial" charset="0"/>
              </a:rPr>
              <a:t>. </a:t>
            </a:r>
            <a:r>
              <a:rPr lang="en-US" altLang="ja-JP" u="none" dirty="0" smtClean="0">
                <a:latin typeface="Arial" charset="0"/>
              </a:rPr>
              <a:t>(Video phone is also supported.)</a:t>
            </a:r>
            <a:r>
              <a:rPr lang="en-US" altLang="ja-JP" sz="1000" u="none" dirty="0" smtClean="0">
                <a:latin typeface="Arial" charset="0"/>
              </a:rPr>
              <a:t/>
            </a:r>
            <a:br>
              <a:rPr lang="en-US" altLang="ja-JP" sz="1000" u="none" dirty="0" smtClean="0">
                <a:latin typeface="Arial" charset="0"/>
              </a:rPr>
            </a:br>
            <a:r>
              <a:rPr lang="en-US" altLang="ja-JP" sz="1000" u="none" dirty="0" smtClean="0">
                <a:latin typeface="Arial" charset="0"/>
              </a:rPr>
              <a:t/>
            </a:r>
            <a:br>
              <a:rPr lang="en-US" altLang="ja-JP" sz="1000" u="none" dirty="0" smtClean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Other phones do not support this feature.</a:t>
            </a: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    KX-UDT / KX-NT300 series / KX-NT300 based software phone   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4014788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>
                <a:solidFill>
                  <a:srgbClr val="3333FF"/>
                </a:solidFill>
              </a:rPr>
              <a:t>11.22.33.44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 dirty="0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5462588" y="1188057"/>
            <a:ext cx="3282950" cy="584775"/>
          </a:xfrm>
          <a:prstGeom prst="rect">
            <a:avLst/>
          </a:prstGeom>
          <a:solidFill>
            <a:srgbClr val="CAF4FE"/>
          </a:solidFill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KX-NS1000 : Version 3 or later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Other KX-NS PBX : Any Version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55" name="Rectangle 68"/>
          <p:cNvSpPr>
            <a:spLocks noChangeArrowheads="1"/>
          </p:cNvSpPr>
          <p:nvPr/>
        </p:nvSpPr>
        <p:spPr bwMode="auto">
          <a:xfrm>
            <a:off x="339725" y="6574949"/>
            <a:ext cx="4140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IP address  in this document is example. 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00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23" name="Text Box 39"/>
          <p:cNvSpPr txBox="1">
            <a:spLocks noChangeArrowheads="1"/>
          </p:cNvSpPr>
          <p:nvPr/>
        </p:nvSpPr>
        <p:spPr bwMode="auto">
          <a:xfrm>
            <a:off x="819150" y="1846263"/>
            <a:ext cx="5740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altLang="ja-JP" b="1" dirty="0" smtClean="0">
                <a:ea typeface="ＭＳ Ｐゴシック" charset="-128"/>
              </a:rPr>
              <a:t>Port </a:t>
            </a:r>
            <a:r>
              <a:rPr lang="en-US" altLang="ja-JP" b="1" dirty="0">
                <a:ea typeface="ＭＳ Ｐゴシック" charset="-128"/>
              </a:rPr>
              <a:t>number conversion</a:t>
            </a:r>
            <a:r>
              <a:rPr lang="ja-JP" altLang="en-US" b="1" dirty="0">
                <a:ea typeface="ＭＳ Ｐゴシック" charset="-128"/>
              </a:rPr>
              <a:t> </a:t>
            </a:r>
            <a:r>
              <a:rPr lang="en-US" altLang="ja-JP" b="1" dirty="0" smtClean="0">
                <a:ea typeface="ＭＳ Ｐゴシック" charset="-128"/>
              </a:rPr>
              <a:t>is required from </a:t>
            </a:r>
            <a:r>
              <a:rPr lang="en-US" altLang="ja-JP" b="1" dirty="0" smtClean="0">
                <a:solidFill>
                  <a:srgbClr val="3333FF"/>
                </a:solidFill>
                <a:ea typeface="ＭＳ Ｐゴシック" charset="-128"/>
              </a:rPr>
              <a:t>15060</a:t>
            </a:r>
            <a:r>
              <a:rPr lang="en-US" altLang="ja-JP" b="1" dirty="0" smtClean="0">
                <a:ea typeface="ＭＳ Ｐゴシック" charset="-128"/>
              </a:rPr>
              <a:t> to </a:t>
            </a:r>
            <a:r>
              <a:rPr lang="en-US" altLang="ja-JP" b="1" dirty="0" smtClean="0">
                <a:solidFill>
                  <a:srgbClr val="3333FF"/>
                </a:solidFill>
                <a:ea typeface="ＭＳ Ｐゴシック" charset="-128"/>
              </a:rPr>
              <a:t>5060</a:t>
            </a:r>
            <a:r>
              <a:rPr lang="en-US" altLang="ja-JP" b="1" dirty="0" smtClean="0">
                <a:ea typeface="ＭＳ Ｐゴシック" charset="-128"/>
              </a:rPr>
              <a:t>.</a:t>
            </a:r>
            <a:endParaRPr lang="en-US" altLang="ja-JP" b="1" dirty="0">
              <a:ea typeface="ＭＳ Ｐゴシック" charset="-128"/>
            </a:endParaRPr>
          </a:p>
        </p:txBody>
      </p:sp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42.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PBX LAN : SIP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graphicFrame>
        <p:nvGraphicFramePr>
          <p:cNvPr id="6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483867"/>
              </p:ext>
            </p:extLst>
          </p:nvPr>
        </p:nvGraphicFramePr>
        <p:xfrm>
          <a:off x="655638" y="1165834"/>
          <a:ext cx="7345362" cy="670572"/>
        </p:xfrm>
        <a:graphic>
          <a:graphicData uri="http://schemas.openxmlformats.org/drawingml/2006/table">
            <a:tbl>
              <a:tblPr firstRow="1"/>
              <a:tblGrid>
                <a:gridCol w="2116640"/>
                <a:gridCol w="1870437"/>
                <a:gridCol w="3358285"/>
              </a:tblGrid>
              <a:tr h="1168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number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55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15060(UDP)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101:5060(UDP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6639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3rd party SIP Phone &gt;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962275"/>
            <a:ext cx="77247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49250" y="2397066"/>
            <a:ext cx="83502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9" name="Oval 70"/>
          <p:cNvSpPr>
            <a:spLocks noChangeArrowheads="1"/>
          </p:cNvSpPr>
          <p:nvPr/>
        </p:nvSpPr>
        <p:spPr bwMode="auto">
          <a:xfrm>
            <a:off x="2197101" y="4229101"/>
            <a:ext cx="5192712" cy="4270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50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957347"/>
              </p:ext>
            </p:extLst>
          </p:nvPr>
        </p:nvGraphicFramePr>
        <p:xfrm>
          <a:off x="663575" y="1162685"/>
          <a:ext cx="6651625" cy="1066800"/>
        </p:xfrm>
        <a:graphic>
          <a:graphicData uri="http://schemas.openxmlformats.org/drawingml/2006/table">
            <a:tbl>
              <a:tblPr/>
              <a:tblGrid>
                <a:gridCol w="2190750"/>
                <a:gridCol w="2120900"/>
                <a:gridCol w="2339975"/>
              </a:tblGrid>
              <a:tr h="1581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MGCP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2727(UDP)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8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PTAP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9300(UDP)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946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43.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to PBX LAN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: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KX-NT500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KX-NT500 &gt;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374650" y="2536766"/>
            <a:ext cx="83502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</a:t>
            </a:r>
            <a:endParaRPr lang="ja-JP" altLang="en-US" u="none" dirty="0"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3108841"/>
            <a:ext cx="75914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913313"/>
            <a:ext cx="7277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8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53773"/>
              </p:ext>
            </p:extLst>
          </p:nvPr>
        </p:nvGraphicFramePr>
        <p:xfrm>
          <a:off x="655638" y="1167436"/>
          <a:ext cx="7485062" cy="1931364"/>
        </p:xfrm>
        <a:graphic>
          <a:graphicData uri="http://schemas.openxmlformats.org/drawingml/2006/table">
            <a:tbl>
              <a:tblPr/>
              <a:tblGrid>
                <a:gridCol w="3370262"/>
                <a:gridCol w="1765300"/>
                <a:gridCol w="2349500"/>
              </a:tblGrid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Protocol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Port number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Destination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574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15060(UDP)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101:5060(UDP)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CWMP (HTTP)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7547(TCP)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3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CWMP (HTTPS)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37547(TCP)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SIP-MLT Data Download (HTTP)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7580(TCP)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SIP-MLT Data Download (HTTPS)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37580(TCP)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9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NTP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123(UDP)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192.168.0.</a:t>
                      </a: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44.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PBX LAN : KX-UT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for KX-UT &gt;</a:t>
            </a:r>
            <a:endParaRPr lang="ja-JP" altLang="en-US" sz="2000" u="none" dirty="0">
              <a:latin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505200"/>
            <a:ext cx="7562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1950" y="3197166"/>
            <a:ext cx="8350250" cy="33855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         Default is OK.</a:t>
            </a:r>
            <a:endParaRPr lang="ja-JP" altLang="en-US" u="non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55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45.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Port </a:t>
            </a:r>
            <a:r>
              <a:rPr lang="en-US" altLang="ja-JP" sz="2800" b="1" u="none" dirty="0" err="1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Fwd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to PBX LAN : KX-UT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361950" y="771466"/>
            <a:ext cx="8350250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&lt; Reference of PBX setting &gt;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Default is OK. (These should be blank.)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807075" y="4544020"/>
            <a:ext cx="2657475" cy="5847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This is applied to above,</a:t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if above is blank.</a:t>
            </a:r>
            <a:endParaRPr lang="ja-JP" altLang="en-US" u="none" dirty="0">
              <a:latin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417638"/>
            <a:ext cx="75819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70"/>
          <p:cNvSpPr>
            <a:spLocks noChangeArrowheads="1"/>
          </p:cNvSpPr>
          <p:nvPr/>
        </p:nvSpPr>
        <p:spPr bwMode="auto">
          <a:xfrm>
            <a:off x="6400800" y="2019301"/>
            <a:ext cx="2222499" cy="210026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4223633"/>
            <a:ext cx="4210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59"/>
          <p:cNvSpPr>
            <a:spLocks noChangeShapeType="1"/>
          </p:cNvSpPr>
          <p:nvPr/>
        </p:nvSpPr>
        <p:spPr bwMode="auto">
          <a:xfrm flipH="1">
            <a:off x="6477000" y="4017963"/>
            <a:ext cx="406400" cy="47525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 flipH="1">
            <a:off x="4572000" y="4785606"/>
            <a:ext cx="1168400" cy="12929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8036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438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46. Condition for External Router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378565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sz="2000" u="none" dirty="0" smtClean="0">
                <a:latin typeface="+mn-lt"/>
              </a:rPr>
              <a:t>Condition </a:t>
            </a:r>
            <a:r>
              <a:rPr lang="en-US" altLang="ja-JP" sz="2000" u="none" dirty="0">
                <a:latin typeface="+mn-lt"/>
              </a:rPr>
              <a:t>for external router is only as follows.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/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- </a:t>
            </a:r>
            <a:r>
              <a:rPr lang="en-US" altLang="ja-JP" sz="2000" u="none" dirty="0">
                <a:latin typeface="+mn-lt"/>
              </a:rPr>
              <a:t>Many port </a:t>
            </a:r>
            <a:r>
              <a:rPr lang="en-US" altLang="ja-JP" sz="2000" u="none" dirty="0" err="1">
                <a:latin typeface="+mn-lt"/>
              </a:rPr>
              <a:t>fwd</a:t>
            </a:r>
            <a:r>
              <a:rPr lang="en-US" altLang="ja-JP" sz="2000" u="none" dirty="0">
                <a:latin typeface="+mn-lt"/>
              </a:rPr>
              <a:t> setting is required as </a:t>
            </a:r>
            <a:r>
              <a:rPr lang="en-US" altLang="ja-JP" sz="2000" u="none" dirty="0" smtClean="0">
                <a:latin typeface="+mn-lt"/>
              </a:rPr>
              <a:t>previous pages.</a:t>
            </a:r>
            <a:endParaRPr lang="en-US" altLang="ja-JP" sz="2000" u="none" dirty="0">
              <a:latin typeface="+mn-lt"/>
            </a:endParaRPr>
          </a:p>
          <a:p>
            <a:pPr algn="l"/>
            <a:r>
              <a:rPr lang="en-US" altLang="ja-JP" sz="2000" u="none" dirty="0" smtClean="0">
                <a:latin typeface="+mn-lt"/>
              </a:rPr>
              <a:t>  </a:t>
            </a:r>
            <a:r>
              <a:rPr lang="en-US" altLang="ja-JP" sz="2000" u="none" dirty="0">
                <a:latin typeface="+mn-lt"/>
              </a:rPr>
              <a:t>But some router does not have enough number of port </a:t>
            </a:r>
            <a:r>
              <a:rPr lang="en-US" altLang="ja-JP" sz="2000" u="none" dirty="0" err="1">
                <a:latin typeface="+mn-lt"/>
              </a:rPr>
              <a:t>fwd</a:t>
            </a:r>
            <a:r>
              <a:rPr lang="en-US" altLang="ja-JP" sz="2000" u="none" dirty="0">
                <a:latin typeface="+mn-lt"/>
              </a:rPr>
              <a:t> setting.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>  </a:t>
            </a:r>
            <a:r>
              <a:rPr lang="en-US" altLang="ja-JP" sz="2000" u="none" dirty="0">
                <a:latin typeface="+mn-lt"/>
              </a:rPr>
              <a:t>(Range setting is not possible.)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/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- New </a:t>
            </a:r>
            <a:r>
              <a:rPr lang="en-US" altLang="ja-JP" sz="2000" u="none" dirty="0">
                <a:latin typeface="+mn-lt"/>
              </a:rPr>
              <a:t>router has "SIP ALG" feature.</a:t>
            </a:r>
          </a:p>
          <a:p>
            <a:pPr algn="l"/>
            <a:r>
              <a:rPr lang="en-US" altLang="ja-JP" sz="2000" u="none" dirty="0" smtClean="0">
                <a:latin typeface="+mn-lt"/>
              </a:rPr>
              <a:t>  </a:t>
            </a:r>
            <a:r>
              <a:rPr lang="en-US" altLang="ja-JP" sz="2000" u="none" dirty="0">
                <a:latin typeface="+mn-lt"/>
              </a:rPr>
              <a:t>But this feature should be disabled by programming</a:t>
            </a:r>
            <a:r>
              <a:rPr lang="en-US" altLang="ja-JP" sz="2000" u="none" dirty="0" smtClean="0">
                <a:latin typeface="+mn-lt"/>
              </a:rPr>
              <a:t>.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/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- Some router by Cisco (Not all router by Cisco) does not have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  compatibility for KX-NT500 remote connection.</a:t>
            </a:r>
            <a:br>
              <a:rPr lang="en-US" altLang="ja-JP" sz="2000" u="none" dirty="0" smtClean="0">
                <a:latin typeface="+mn-lt"/>
              </a:rPr>
            </a:br>
            <a:r>
              <a:rPr lang="en-US" altLang="ja-JP" sz="2000" u="none" dirty="0" smtClean="0">
                <a:latin typeface="+mn-lt"/>
              </a:rPr>
              <a:t>  (We inform details after investigation.)   </a:t>
            </a:r>
            <a:endParaRPr lang="ja-JP" altLang="en-US" sz="2000" u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3137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</a:t>
            </a: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5</a:t>
            </a:r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KX-NS1000 Built-in Router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 Box 31"/>
          <p:cNvSpPr txBox="1">
            <a:spLocks noChangeArrowheads="1"/>
          </p:cNvSpPr>
          <p:nvPr/>
        </p:nvSpPr>
        <p:spPr bwMode="auto">
          <a:xfrm>
            <a:off x="1530350" y="4446528"/>
            <a:ext cx="6635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MRG feature can work with KX-NS1000 built-in router.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143250"/>
            <a:ext cx="4013200" cy="3293209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Office</a:t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51.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Concept of Programming</a:t>
            </a:r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69108" name="Line 20"/>
          <p:cNvSpPr>
            <a:spLocks noChangeShapeType="1"/>
          </p:cNvSpPr>
          <p:nvPr/>
        </p:nvSpPr>
        <p:spPr bwMode="auto">
          <a:xfrm flipH="1" flipV="1">
            <a:off x="3708399" y="4464049"/>
            <a:ext cx="1087437" cy="13176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10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>
                <a:solidFill>
                  <a:srgbClr val="3333FF"/>
                </a:solidFill>
              </a:rPr>
              <a:t>192.168.0.101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>
                <a:solidFill>
                  <a:srgbClr val="FF0000"/>
                </a:solidFill>
              </a:rPr>
              <a:t>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Programming (1) and (3) are </a:t>
            </a:r>
            <a:r>
              <a:rPr lang="en-US" altLang="ja-JP" sz="2000" u="none" dirty="0">
                <a:latin typeface="Arial" charset="0"/>
              </a:rPr>
              <a:t>required </a:t>
            </a:r>
            <a:r>
              <a:rPr lang="en-US" altLang="ja-JP" sz="2000" u="none" dirty="0" smtClean="0">
                <a:latin typeface="Arial" charset="0"/>
              </a:rPr>
              <a:t>for remote </a:t>
            </a:r>
            <a:r>
              <a:rPr lang="en-US" altLang="ja-JP" sz="2000" u="none" dirty="0">
                <a:latin typeface="Arial" charset="0"/>
              </a:rPr>
              <a:t>connection.</a:t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(1) </a:t>
            </a:r>
            <a:r>
              <a:rPr lang="en-US" altLang="ja-JP" sz="2000" u="none" dirty="0">
                <a:latin typeface="Arial" charset="0"/>
              </a:rPr>
              <a:t>PBX has to know </a:t>
            </a:r>
            <a:r>
              <a:rPr lang="en-US" altLang="ja-JP" sz="2000" u="none" dirty="0" smtClean="0">
                <a:latin typeface="Arial" charset="0"/>
              </a:rPr>
              <a:t>global </a:t>
            </a:r>
            <a:r>
              <a:rPr lang="en-US" altLang="ja-JP" sz="2000" u="none" dirty="0">
                <a:latin typeface="Arial" charset="0"/>
              </a:rPr>
              <a:t>IP </a:t>
            </a:r>
            <a:r>
              <a:rPr lang="en-US" altLang="ja-JP" sz="2000" u="none" dirty="0" smtClean="0">
                <a:latin typeface="Arial" charset="0"/>
              </a:rPr>
              <a:t>address </a:t>
            </a:r>
            <a:r>
              <a:rPr lang="en-US" altLang="ja-JP" sz="2000" u="none" dirty="0">
                <a:latin typeface="Arial" charset="0"/>
              </a:rPr>
              <a:t>of </a:t>
            </a:r>
            <a:r>
              <a:rPr lang="en-US" altLang="ja-JP" sz="2000" u="none" dirty="0" smtClean="0">
                <a:latin typeface="Arial" charset="0"/>
              </a:rPr>
              <a:t>router. 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11.22.33.44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(2) </a:t>
            </a:r>
            <a:r>
              <a:rPr lang="en-US" altLang="ja-JP" sz="2000" u="none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Default gateway programming 192.168.0.</a:t>
            </a:r>
            <a:r>
              <a:rPr lang="en-US" altLang="ja-JP" sz="2000" u="none" dirty="0" smtClean="0">
                <a:solidFill>
                  <a:srgbClr val="FF0000"/>
                </a:solidFill>
                <a:latin typeface="Arial" charset="0"/>
              </a:rPr>
              <a:t>101</a:t>
            </a:r>
            <a:r>
              <a:rPr lang="en-US" altLang="ja-JP" sz="2000" u="none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  (No need)</a:t>
            </a:r>
            <a:r>
              <a:rPr lang="en-US" altLang="ja-JP" u="none" dirty="0" smtClean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>  </a:t>
            </a:r>
            <a:r>
              <a:rPr lang="en-US" altLang="ja-JP" sz="2000" u="none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  <a:t/>
            </a:r>
            <a:br>
              <a:rPr lang="en-US" altLang="ja-JP" sz="2000" u="none" dirty="0">
                <a:solidFill>
                  <a:schemeClr val="bg1">
                    <a:lumMod val="85000"/>
                  </a:schemeClr>
                </a:solidFill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(3) </a:t>
            </a:r>
            <a:r>
              <a:rPr lang="en-US" altLang="ja-JP" sz="2000" u="none" dirty="0">
                <a:latin typeface="Arial" charset="0"/>
              </a:rPr>
              <a:t>PBX has to know location of each IP extension.  </a:t>
            </a:r>
            <a:r>
              <a:rPr lang="en-US" altLang="ja-JP" sz="2000" u="none" dirty="0">
                <a:solidFill>
                  <a:srgbClr val="0070C0"/>
                </a:solidFill>
                <a:latin typeface="Arial" charset="0"/>
              </a:rPr>
              <a:t>Local</a:t>
            </a:r>
            <a:r>
              <a:rPr lang="en-US" altLang="ja-JP" sz="2000" u="none" dirty="0">
                <a:latin typeface="Arial" charset="0"/>
              </a:rPr>
              <a:t> or </a:t>
            </a:r>
            <a:r>
              <a:rPr lang="en-US" altLang="ja-JP" sz="2000" u="none" dirty="0">
                <a:solidFill>
                  <a:srgbClr val="0070C0"/>
                </a:solidFill>
                <a:latin typeface="Arial" charset="0"/>
              </a:rPr>
              <a:t>Remote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Fixed </a:t>
            </a:r>
            <a:r>
              <a:rPr lang="en-US" altLang="ja-JP" sz="2000" u="none" dirty="0">
                <a:latin typeface="Arial" charset="0"/>
              </a:rPr>
              <a:t>global IP address </a:t>
            </a:r>
            <a:r>
              <a:rPr lang="en-US" altLang="ja-JP" sz="2000" u="none" dirty="0" smtClean="0">
                <a:latin typeface="Arial" charset="0"/>
              </a:rPr>
              <a:t>for WAN is required as next page.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11.22.33.44</a:t>
            </a:r>
            <a:b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</a:br>
            <a:r>
              <a:rPr lang="en-US" altLang="ja-JP" sz="2000" u="none" dirty="0">
                <a:latin typeface="Arial" charset="0"/>
              </a:rPr>
              <a:t>Other settings such as Port </a:t>
            </a:r>
            <a:r>
              <a:rPr lang="en-US" altLang="ja-JP" sz="2000" u="none" dirty="0" err="1">
                <a:latin typeface="Arial" charset="0"/>
              </a:rPr>
              <a:t>Fwd</a:t>
            </a:r>
            <a:r>
              <a:rPr lang="en-US" altLang="ja-JP" sz="2000" u="none" dirty="0">
                <a:latin typeface="Arial" charset="0"/>
              </a:rPr>
              <a:t> are NOT required</a:t>
            </a:r>
            <a:r>
              <a:rPr lang="en-US" altLang="ja-JP" sz="2000" u="none" dirty="0" smtClean="0">
                <a:latin typeface="Arial" charset="0"/>
              </a:rPr>
              <a:t>.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3201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>
            <a:off x="3910013" y="4024313"/>
            <a:ext cx="2020887" cy="1843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sp>
        <p:nvSpPr>
          <p:cNvPr id="1369155" name="Line 67"/>
          <p:cNvSpPr>
            <a:spLocks noChangeShapeType="1"/>
          </p:cNvSpPr>
          <p:nvPr/>
        </p:nvSpPr>
        <p:spPr bwMode="auto">
          <a:xfrm flipH="1">
            <a:off x="1185863" y="4995863"/>
            <a:ext cx="152400" cy="490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3898105"/>
            <a:ext cx="2555875" cy="88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4063206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Line 59"/>
          <p:cNvSpPr>
            <a:spLocks noChangeShapeType="1"/>
          </p:cNvSpPr>
          <p:nvPr/>
        </p:nvSpPr>
        <p:spPr bwMode="auto">
          <a:xfrm flipV="1">
            <a:off x="1695450" y="3757613"/>
            <a:ext cx="1657349" cy="105092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4955116" y="3058022"/>
            <a:ext cx="3283216" cy="5847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/>
            <a:r>
              <a:rPr lang="en-US" altLang="ja-JP" dirty="0" smtClean="0"/>
              <a:t>Activation key KX-NSN101 is required to use WAN.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52. IP Address for WAN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795463"/>
            <a:ext cx="70199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val 70"/>
          <p:cNvSpPr>
            <a:spLocks noChangeArrowheads="1"/>
          </p:cNvSpPr>
          <p:nvPr/>
        </p:nvSpPr>
        <p:spPr bwMode="auto">
          <a:xfrm>
            <a:off x="5872161" y="3390900"/>
            <a:ext cx="2471739" cy="1671638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62" name="Oval 70"/>
          <p:cNvSpPr>
            <a:spLocks noChangeArrowheads="1"/>
          </p:cNvSpPr>
          <p:nvPr/>
        </p:nvSpPr>
        <p:spPr bwMode="auto">
          <a:xfrm>
            <a:off x="5927723" y="2289571"/>
            <a:ext cx="2154239" cy="83581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>
                <a:solidFill>
                  <a:schemeClr val="bg1"/>
                </a:solidFill>
                <a:latin typeface="Arial" charset="0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3"/>
          <p:cNvSpPr>
            <a:spLocks noChangeArrowheads="1"/>
          </p:cNvSpPr>
          <p:nvPr/>
        </p:nvSpPr>
        <p:spPr bwMode="auto">
          <a:xfrm>
            <a:off x="190500" y="73025"/>
            <a:ext cx="87915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36000" rIns="36000" bIns="36000" anchor="ctr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>
                <a:solidFill>
                  <a:schemeClr val="bg1"/>
                </a:solidFill>
                <a:latin typeface="Arial" pitchFamily="34" charset="0"/>
                <a:sym typeface="ＭＳ Ｐゴシック" pitchFamily="50" charset="-128"/>
              </a:rPr>
              <a:t>Revision</a:t>
            </a:r>
          </a:p>
        </p:txBody>
      </p:sp>
      <p:graphicFrame>
        <p:nvGraphicFramePr>
          <p:cNvPr id="141417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584090"/>
              </p:ext>
            </p:extLst>
          </p:nvPr>
        </p:nvGraphicFramePr>
        <p:xfrm>
          <a:off x="409575" y="944563"/>
          <a:ext cx="8264525" cy="3388995"/>
        </p:xfrm>
        <a:graphic>
          <a:graphicData uri="http://schemas.openxmlformats.org/drawingml/2006/table">
            <a:tbl>
              <a:tblPr/>
              <a:tblGrid>
                <a:gridCol w="1050925"/>
                <a:gridCol w="1460500"/>
                <a:gridCol w="5753100"/>
              </a:tblGrid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Change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April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17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First </a:t>
                      </a: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release</a:t>
                      </a: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0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153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1369111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33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54" name="Picture 66" descr="MC900432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090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1369092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3" name="Line 372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4" name="Line 375"/>
          <p:cNvSpPr>
            <a:spLocks noChangeShapeType="1"/>
          </p:cNvSpPr>
          <p:nvPr/>
        </p:nvSpPr>
        <p:spPr bwMode="auto">
          <a:xfrm>
            <a:off x="6238875" y="696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5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6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2.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Concept of Programming</a:t>
            </a:r>
          </a:p>
        </p:txBody>
      </p:sp>
      <p:sp>
        <p:nvSpPr>
          <p:cNvPr id="1369098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099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1369100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1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2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03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04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06" name="Picture 14" descr="1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107" name="Line 19"/>
          <p:cNvSpPr>
            <a:spLocks noChangeShapeType="1"/>
          </p:cNvSpPr>
          <p:nvPr/>
        </p:nvSpPr>
        <p:spPr bwMode="auto">
          <a:xfrm flipH="1">
            <a:off x="3625850" y="4582319"/>
            <a:ext cx="6350" cy="69612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1369108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10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2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1369125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1369126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69129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31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1369135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1369136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</a:t>
            </a:r>
            <a:r>
              <a:rPr lang="en-US" altLang="ja-JP" sz="1200" dirty="0">
                <a:solidFill>
                  <a:srgbClr val="FF0000"/>
                </a:solidFill>
              </a:rPr>
              <a:t>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8528050" cy="224676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>
                <a:latin typeface="Arial" charset="0"/>
              </a:rPr>
              <a:t>Only 3 </a:t>
            </a:r>
            <a:r>
              <a:rPr lang="en-US" altLang="ja-JP" sz="2000" u="none" dirty="0" smtClean="0">
                <a:latin typeface="Arial" charset="0"/>
              </a:rPr>
              <a:t>PBX programming </a:t>
            </a:r>
            <a:r>
              <a:rPr lang="en-US" altLang="ja-JP" sz="2000" u="none" dirty="0">
                <a:latin typeface="Arial" charset="0"/>
              </a:rPr>
              <a:t>are required </a:t>
            </a:r>
            <a:r>
              <a:rPr lang="en-US" altLang="ja-JP" sz="2000" u="none" dirty="0" smtClean="0">
                <a:latin typeface="Arial" charset="0"/>
              </a:rPr>
              <a:t>for remote </a:t>
            </a:r>
            <a:r>
              <a:rPr lang="en-US" altLang="ja-JP" sz="2000" u="none" dirty="0">
                <a:latin typeface="Arial" charset="0"/>
              </a:rPr>
              <a:t>connection.</a:t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(1) </a:t>
            </a:r>
            <a:r>
              <a:rPr lang="en-US" altLang="ja-JP" sz="2000" u="none" dirty="0">
                <a:latin typeface="Arial" charset="0"/>
              </a:rPr>
              <a:t>PBX has to know </a:t>
            </a:r>
            <a:r>
              <a:rPr lang="en-US" altLang="ja-JP" sz="2000" u="none" dirty="0" smtClean="0">
                <a:latin typeface="Arial" charset="0"/>
              </a:rPr>
              <a:t>global </a:t>
            </a:r>
            <a:r>
              <a:rPr lang="en-US" altLang="ja-JP" sz="2000" u="none" dirty="0">
                <a:latin typeface="Arial" charset="0"/>
              </a:rPr>
              <a:t>IP </a:t>
            </a:r>
            <a:r>
              <a:rPr lang="en-US" altLang="ja-JP" sz="2000" u="none" dirty="0" smtClean="0">
                <a:latin typeface="Arial" charset="0"/>
              </a:rPr>
              <a:t>address </a:t>
            </a:r>
            <a:r>
              <a:rPr lang="en-US" altLang="ja-JP" sz="2000" u="none" dirty="0">
                <a:latin typeface="Arial" charset="0"/>
              </a:rPr>
              <a:t>of </a:t>
            </a:r>
            <a:r>
              <a:rPr lang="en-US" altLang="ja-JP" sz="2000" u="none" dirty="0" smtClean="0">
                <a:latin typeface="Arial" charset="0"/>
              </a:rPr>
              <a:t>router. 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11.22.33.44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(2) </a:t>
            </a:r>
            <a:r>
              <a:rPr lang="en-US" altLang="ja-JP" sz="2000" u="none" dirty="0">
                <a:latin typeface="Arial" charset="0"/>
              </a:rPr>
              <a:t>Do not forget setting of default </a:t>
            </a:r>
            <a:r>
              <a:rPr lang="en-US" altLang="ja-JP" sz="2000" u="none" dirty="0" smtClean="0">
                <a:latin typeface="Arial" charset="0"/>
              </a:rPr>
              <a:t>gateway.  </a:t>
            </a:r>
            <a:r>
              <a:rPr lang="en-US" altLang="ja-JP" sz="2000" u="none" dirty="0" smtClean="0">
                <a:solidFill>
                  <a:srgbClr val="0070C0"/>
                </a:solidFill>
                <a:latin typeface="Arial" charset="0"/>
              </a:rPr>
              <a:t>192.168.0.1</a:t>
            </a:r>
            <a:r>
              <a:rPr lang="en-US" altLang="ja-JP" sz="2000" u="none" dirty="0" smtClean="0">
                <a:latin typeface="Arial" charset="0"/>
              </a:rPr>
              <a:t>  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(3) </a:t>
            </a:r>
            <a:r>
              <a:rPr lang="en-US" altLang="ja-JP" sz="2000" u="none" dirty="0">
                <a:latin typeface="Arial" charset="0"/>
              </a:rPr>
              <a:t>PBX has to know location of each IP extension.  </a:t>
            </a:r>
            <a:r>
              <a:rPr lang="en-US" altLang="ja-JP" sz="2000" u="none" dirty="0">
                <a:solidFill>
                  <a:srgbClr val="0070C0"/>
                </a:solidFill>
                <a:latin typeface="Arial" charset="0"/>
              </a:rPr>
              <a:t>Local</a:t>
            </a:r>
            <a:r>
              <a:rPr lang="en-US" altLang="ja-JP" sz="2000" u="none" dirty="0">
                <a:latin typeface="Arial" charset="0"/>
              </a:rPr>
              <a:t> or </a:t>
            </a:r>
            <a:r>
              <a:rPr lang="en-US" altLang="ja-JP" sz="2000" u="none" dirty="0">
                <a:solidFill>
                  <a:srgbClr val="0070C0"/>
                </a:solidFill>
                <a:latin typeface="Arial" charset="0"/>
              </a:rPr>
              <a:t>Remote</a:t>
            </a: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>
                <a:latin typeface="Arial" charset="0"/>
              </a:rPr>
              <a:t/>
            </a:r>
            <a:br>
              <a:rPr lang="en-US" altLang="ja-JP" sz="2000" u="none" dirty="0">
                <a:latin typeface="Arial" charset="0"/>
              </a:rPr>
            </a:br>
            <a:r>
              <a:rPr lang="en-US" altLang="ja-JP" sz="2000" u="none" dirty="0" smtClean="0">
                <a:latin typeface="Arial" charset="0"/>
              </a:rPr>
              <a:t>Port </a:t>
            </a:r>
            <a:r>
              <a:rPr lang="en-US" altLang="ja-JP" sz="2000" u="none" dirty="0" err="1">
                <a:latin typeface="Arial" charset="0"/>
              </a:rPr>
              <a:t>Fwd</a:t>
            </a:r>
            <a:r>
              <a:rPr lang="en-US" altLang="ja-JP" sz="2000" u="none" dirty="0">
                <a:latin typeface="Arial" charset="0"/>
              </a:rPr>
              <a:t> is required to router</a:t>
            </a:r>
            <a:r>
              <a:rPr lang="en-US" altLang="ja-JP" sz="2000" u="none" dirty="0" smtClean="0">
                <a:latin typeface="Arial" charset="0"/>
              </a:rPr>
              <a:t>.</a:t>
            </a:r>
            <a:r>
              <a:rPr lang="en-US" altLang="ja-JP" u="none" dirty="0" smtClean="0">
                <a:latin typeface="Arial" charset="0"/>
              </a:rPr>
              <a:t/>
            </a:r>
            <a:br>
              <a:rPr lang="en-US" altLang="ja-JP" u="none" dirty="0" smtClean="0">
                <a:latin typeface="Arial" charset="0"/>
              </a:rPr>
            </a:br>
            <a:r>
              <a:rPr lang="en-US" altLang="ja-JP" u="none" dirty="0" smtClean="0">
                <a:latin typeface="Arial" charset="0"/>
              </a:rPr>
              <a:t>(Not only 15060)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40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369144" name="Line 56"/>
          <p:cNvSpPr>
            <a:spLocks noChangeShapeType="1"/>
          </p:cNvSpPr>
          <p:nvPr/>
        </p:nvSpPr>
        <p:spPr bwMode="auto">
          <a:xfrm>
            <a:off x="4173538" y="4572001"/>
            <a:ext cx="1757362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914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sp>
        <p:nvSpPr>
          <p:cNvPr id="1369147" name="Line 59"/>
          <p:cNvSpPr>
            <a:spLocks noChangeShapeType="1"/>
          </p:cNvSpPr>
          <p:nvPr/>
        </p:nvSpPr>
        <p:spPr bwMode="auto">
          <a:xfrm flipV="1">
            <a:off x="1641474" y="4464050"/>
            <a:ext cx="1711325" cy="327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369109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9155" name="Line 67"/>
          <p:cNvSpPr>
            <a:spLocks noChangeShapeType="1"/>
          </p:cNvSpPr>
          <p:nvPr/>
        </p:nvSpPr>
        <p:spPr bwMode="auto">
          <a:xfrm flipH="1">
            <a:off x="1185863" y="4995863"/>
            <a:ext cx="152400" cy="4905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369112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1369113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1369114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5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6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7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8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19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69120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69121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1369156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1369157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8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sp>
        <p:nvSpPr>
          <p:cNvPr id="1369159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/>
          </a:p>
        </p:txBody>
      </p:sp>
      <p:pic>
        <p:nvPicPr>
          <p:cNvPr id="1369160" name="Picture 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3970338" y="2152650"/>
            <a:ext cx="4424362" cy="1558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>
                <a:latin typeface="Arial" charset="0"/>
              </a:rPr>
              <a:t>“5060” is too famous as port for SIP. </a:t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>
                <a:latin typeface="Arial" charset="0"/>
              </a:rPr>
              <a:t>“5060” has high risk for attacking by hacker.</a:t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>
                <a:latin typeface="Arial" charset="0"/>
              </a:rPr>
              <a:t>KX-UT in remote location uses port “15060” to</a:t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>
                <a:latin typeface="Arial" charset="0"/>
              </a:rPr>
              <a:t>access PBX </a:t>
            </a:r>
            <a:r>
              <a:rPr lang="en-US" altLang="ja-JP" u="none" dirty="0" smtClean="0">
                <a:latin typeface="Arial" charset="0"/>
              </a:rPr>
              <a:t>through router.</a:t>
            </a:r>
            <a:r>
              <a:rPr lang="en-US" altLang="ja-JP" u="none" dirty="0">
                <a:latin typeface="Arial" charset="0"/>
              </a:rPr>
              <a:t/>
            </a:r>
            <a:br>
              <a:rPr lang="en-US" altLang="ja-JP" u="none" dirty="0">
                <a:latin typeface="Arial" charset="0"/>
              </a:rPr>
            </a:br>
            <a:r>
              <a:rPr lang="en-US" altLang="ja-JP" u="none" dirty="0">
                <a:latin typeface="Arial" charset="0"/>
              </a:rPr>
              <a:t>This document uses “15060” for other SIP phone also.  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1369163" name="AutoShape 75"/>
          <p:cNvSpPr>
            <a:spLocks noChangeArrowheads="1"/>
          </p:cNvSpPr>
          <p:nvPr/>
        </p:nvSpPr>
        <p:spPr bwMode="auto">
          <a:xfrm>
            <a:off x="800100" y="2959100"/>
            <a:ext cx="2324100" cy="685800"/>
          </a:xfrm>
          <a:prstGeom prst="wedgeRoundRectCallout">
            <a:avLst>
              <a:gd name="adj1" fmla="val 56488"/>
              <a:gd name="adj2" fmla="val 149305"/>
              <a:gd name="adj3" fmla="val 16667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ja-JP">
                <a:solidFill>
                  <a:srgbClr val="FF0000"/>
                </a:solidFill>
              </a:rPr>
              <a:t>15060</a:t>
            </a:r>
            <a:r>
              <a:rPr lang="en-US" altLang="ja-JP"/>
              <a:t> to 192.168.0.101:</a:t>
            </a:r>
            <a:r>
              <a:rPr lang="en-US" altLang="ja-JP">
                <a:solidFill>
                  <a:srgbClr val="FF0000"/>
                </a:solidFill>
              </a:rPr>
              <a:t>5060</a:t>
            </a:r>
          </a:p>
        </p:txBody>
      </p:sp>
      <p:sp>
        <p:nvSpPr>
          <p:cNvPr id="59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  <p:pic>
        <p:nvPicPr>
          <p:cNvPr id="136910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0070C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00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ChangeArrowheads="1"/>
          </p:cNvSpPr>
          <p:nvPr/>
        </p:nvSpPr>
        <p:spPr bwMode="auto">
          <a:xfrm>
            <a:off x="542925" y="1385888"/>
            <a:ext cx="80676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  <a:t>Chapter 1</a:t>
            </a:r>
            <a:br>
              <a:rPr lang="en-US" altLang="ja-JP" sz="4000" b="1" u="none" dirty="0">
                <a:solidFill>
                  <a:schemeClr val="bg1"/>
                </a:solidFill>
                <a:latin typeface="Arial" charset="0"/>
              </a:rPr>
            </a:br>
            <a:r>
              <a:rPr lang="en-US" altLang="ja-JP" sz="4000" b="1" u="none" dirty="0" smtClean="0">
                <a:solidFill>
                  <a:schemeClr val="bg1"/>
                </a:solidFill>
                <a:latin typeface="Arial" charset="0"/>
              </a:rPr>
              <a:t>PBX Programming</a:t>
            </a:r>
            <a:endParaRPr lang="en-US" altLang="ja-JP" sz="4000" b="1" u="none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857250"/>
            <a:ext cx="76104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0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114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11. Assign Global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IP Address 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Router.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sp>
        <p:nvSpPr>
          <p:cNvPr id="1371223" name="Oval 87"/>
          <p:cNvSpPr>
            <a:spLocks noChangeArrowheads="1"/>
          </p:cNvSpPr>
          <p:nvPr/>
        </p:nvSpPr>
        <p:spPr bwMode="auto">
          <a:xfrm>
            <a:off x="5981700" y="1841500"/>
            <a:ext cx="2133600" cy="4064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Line 19"/>
          <p:cNvSpPr>
            <a:spLocks noChangeShapeType="1"/>
          </p:cNvSpPr>
          <p:nvPr/>
        </p:nvSpPr>
        <p:spPr bwMode="auto">
          <a:xfrm flipH="1">
            <a:off x="3625850" y="4606925"/>
            <a:ext cx="0" cy="6715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34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5060</a:t>
            </a:r>
            <a:endParaRPr lang="ja-JP" altLang="en-US" sz="1200" dirty="0"/>
          </a:p>
        </p:txBody>
      </p:sp>
      <p:sp>
        <p:nvSpPr>
          <p:cNvPr id="35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FF0000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</a:t>
            </a:r>
            <a:r>
              <a:rPr lang="en-US" altLang="ja-JP" sz="1200" dirty="0" smtClean="0">
                <a:solidFill>
                  <a:srgbClr val="FF0000"/>
                </a:solidFill>
              </a:rPr>
              <a:t>15060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36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38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70"/>
          <p:cNvSpPr>
            <a:spLocks noChangeArrowheads="1"/>
          </p:cNvSpPr>
          <p:nvPr/>
        </p:nvSpPr>
        <p:spPr bwMode="auto">
          <a:xfrm>
            <a:off x="5981700" y="2790031"/>
            <a:ext cx="2133600" cy="35163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ja-JP" altLang="en-US"/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 flipV="1">
            <a:off x="6143228" y="3141662"/>
            <a:ext cx="647700" cy="6953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" name="Rectangle 62"/>
          <p:cNvSpPr>
            <a:spLocks noChangeArrowheads="1"/>
          </p:cNvSpPr>
          <p:nvPr/>
        </p:nvSpPr>
        <p:spPr bwMode="auto">
          <a:xfrm>
            <a:off x="5346700" y="3800121"/>
            <a:ext cx="2024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ja-JP" dirty="0" smtClean="0"/>
              <a:t>Default is OK.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251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61252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12. Assign Default Gateway.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4612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62013"/>
            <a:ext cx="6980238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1254" name="Oval 6"/>
          <p:cNvSpPr>
            <a:spLocks noChangeArrowheads="1"/>
          </p:cNvSpPr>
          <p:nvPr/>
        </p:nvSpPr>
        <p:spPr bwMode="auto">
          <a:xfrm>
            <a:off x="2590800" y="3378200"/>
            <a:ext cx="5359400" cy="381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>
            <a:off x="4775200" y="4218553"/>
            <a:ext cx="3905250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u="none" dirty="0" smtClean="0">
                <a:latin typeface="Arial" charset="0"/>
              </a:rPr>
              <a:t>Default gateway is required not only for remote IP extension but also for many other purpose.</a:t>
            </a:r>
            <a:endParaRPr lang="ja-JP" altLang="en-US" u="none" dirty="0">
              <a:latin typeface="Arial" charset="0"/>
            </a:endParaRP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FF0000"/>
                </a:solidFill>
              </a:rPr>
              <a:t>192.168.0.1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3333FF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1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3625850" y="4606925"/>
            <a:ext cx="0" cy="6715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33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192.168.0.101</a:t>
            </a:r>
            <a:br>
              <a:rPr lang="en-US" altLang="ja-JP" sz="1200" dirty="0"/>
            </a:br>
            <a:r>
              <a:rPr lang="en-US" altLang="ja-JP" sz="1200" dirty="0"/>
              <a:t>Port : 5060</a:t>
            </a:r>
            <a:endParaRPr lang="ja-JP" altLang="en-US" sz="1200" dirty="0"/>
          </a:p>
        </p:txBody>
      </p:sp>
      <p:sp>
        <p:nvSpPr>
          <p:cNvPr id="34" name="Rectangle 52"/>
          <p:cNvSpPr>
            <a:spLocks noChangeArrowheads="1"/>
          </p:cNvSpPr>
          <p:nvPr/>
        </p:nvSpPr>
        <p:spPr bwMode="auto">
          <a:xfrm>
            <a:off x="3217863" y="3836988"/>
            <a:ext cx="1384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 smtClean="0">
                <a:solidFill>
                  <a:srgbClr val="3333FF"/>
                </a:solidFill>
              </a:rPr>
              <a:t>11.22.33.44</a:t>
            </a:r>
            <a:r>
              <a:rPr lang="en-US" altLang="ja-JP" sz="1200" dirty="0" smtClean="0">
                <a:solidFill>
                  <a:srgbClr val="3333FF"/>
                </a:solidFill>
              </a:rPr>
              <a:t/>
            </a:r>
            <a:br>
              <a:rPr lang="en-US" altLang="ja-JP" sz="1200" dirty="0" smtClean="0">
                <a:solidFill>
                  <a:srgbClr val="3333FF"/>
                </a:solidFill>
              </a:rPr>
            </a:br>
            <a:r>
              <a:rPr lang="en-US" altLang="ja-JP" sz="1200" dirty="0" smtClean="0">
                <a:solidFill>
                  <a:srgbClr val="3333FF"/>
                </a:solidFill>
              </a:rPr>
              <a:t>   </a:t>
            </a:r>
            <a:r>
              <a:rPr lang="en-US" altLang="ja-JP" sz="1200" dirty="0" smtClean="0"/>
              <a:t>Port : 15060</a:t>
            </a:r>
            <a:endParaRPr lang="ja-JP" altLang="en-US" sz="1200" dirty="0"/>
          </a:p>
        </p:txBody>
      </p:sp>
      <p:sp>
        <p:nvSpPr>
          <p:cNvPr id="35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37" name="Picture 21" descr="MC90022353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523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13. Assign Location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SIP Extension.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37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79573"/>
            <a:ext cx="826293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3rd party SIP Phone &gt;</a:t>
            </a:r>
            <a:endParaRPr lang="ja-JP" altLang="en-US" sz="2000" u="none" dirty="0">
              <a:latin typeface="Arial" charset="0"/>
            </a:endParaRPr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2371725" y="4899025"/>
            <a:ext cx="13192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ja-JP" dirty="0">
                <a:solidFill>
                  <a:srgbClr val="3333FF"/>
                </a:solidFill>
              </a:rPr>
              <a:t>192.168.0.1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5245100" y="4535488"/>
            <a:ext cx="1816100" cy="1793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 flipV="1">
            <a:off x="7062788" y="4702175"/>
            <a:ext cx="0" cy="6746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25" name="Picture 66" descr="MC9004325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4033838"/>
            <a:ext cx="12827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66725" y="3829050"/>
            <a:ext cx="40132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 smtClean="0">
                <a:solidFill>
                  <a:srgbClr val="FF0000"/>
                </a:solidFill>
              </a:rPr>
              <a:t>Local</a:t>
            </a:r>
            <a:r>
              <a:rPr lang="en-US" altLang="ja-JP" dirty="0" smtClean="0"/>
              <a:t> </a:t>
            </a:r>
            <a:r>
              <a:rPr lang="en-US" altLang="ja-JP" dirty="0"/>
              <a:t>Office</a:t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481638" y="3827463"/>
            <a:ext cx="3086100" cy="25558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dirty="0">
                <a:solidFill>
                  <a:srgbClr val="FF0000"/>
                </a:solidFill>
              </a:rPr>
              <a:t>Remote</a:t>
            </a:r>
            <a:r>
              <a:rPr lang="en-US" altLang="ja-JP" dirty="0"/>
              <a:t> Office</a:t>
            </a:r>
            <a:br>
              <a:rPr lang="en-US" altLang="ja-JP" dirty="0"/>
            </a:br>
            <a:r>
              <a:rPr lang="en-US" altLang="ja-JP" dirty="0" smtClean="0"/>
              <a:t>or Mobile Internet 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28" name="Line 398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29" name="Line 401"/>
          <p:cNvSpPr>
            <a:spLocks noChangeShapeType="1"/>
          </p:cNvSpPr>
          <p:nvPr/>
        </p:nvSpPr>
        <p:spPr bwMode="auto">
          <a:xfrm>
            <a:off x="6975475" y="3757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0" name="Line 398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1" name="Line 401"/>
          <p:cNvSpPr>
            <a:spLocks noChangeShapeType="1"/>
          </p:cNvSpPr>
          <p:nvPr/>
        </p:nvSpPr>
        <p:spPr bwMode="auto">
          <a:xfrm>
            <a:off x="7083425" y="36560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 dirty="0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1617663" y="4313238"/>
            <a:ext cx="0" cy="9636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 flipV="1">
            <a:off x="725488" y="5273675"/>
            <a:ext cx="3238500" cy="1588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1011238" y="52689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>
            <a:off x="2232025" y="52705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5486400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387975"/>
            <a:ext cx="760413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1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283075"/>
            <a:ext cx="1133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Line 19"/>
          <p:cNvSpPr>
            <a:spLocks noChangeShapeType="1"/>
          </p:cNvSpPr>
          <p:nvPr/>
        </p:nvSpPr>
        <p:spPr bwMode="auto">
          <a:xfrm flipH="1">
            <a:off x="3625850" y="4582319"/>
            <a:ext cx="0" cy="696120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ja-JP" altLang="en-US" dirty="0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H="1">
            <a:off x="3551238" y="4595813"/>
            <a:ext cx="1244600" cy="2270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1695450" y="4956175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 flipV="1">
            <a:off x="5768975" y="5351463"/>
            <a:ext cx="2006600" cy="1587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 flipH="1">
            <a:off x="6397625" y="5334000"/>
            <a:ext cx="0" cy="468313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H="1">
            <a:off x="7208838" y="5345113"/>
            <a:ext cx="0" cy="468312"/>
          </a:xfrm>
          <a:prstGeom prst="line">
            <a:avLst/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dirty="0"/>
          </a:p>
        </p:txBody>
      </p:sp>
      <p:pic>
        <p:nvPicPr>
          <p:cNvPr id="45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5576888"/>
            <a:ext cx="6477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27663"/>
            <a:ext cx="760413" cy="5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3"/>
          <p:cNvSpPr>
            <a:spLocks noChangeArrowheads="1"/>
          </p:cNvSpPr>
          <p:nvPr/>
        </p:nvSpPr>
        <p:spPr bwMode="auto">
          <a:xfrm>
            <a:off x="5888038" y="4868863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LAN</a:t>
            </a:r>
            <a:endParaRPr lang="ja-JP" altLang="en-US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530850" y="4041775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/>
              <a:t>22.33.44.55</a:t>
            </a:r>
            <a:endParaRPr lang="ja-JP" altLang="en-US" dirty="0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55613" y="4579938"/>
            <a:ext cx="1206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ja-JP" sz="1200" dirty="0" smtClean="0"/>
              <a:t>192.168.0.101</a:t>
            </a:r>
            <a:endParaRPr lang="ja-JP" altLang="en-US" sz="1200" dirty="0"/>
          </a:p>
        </p:txBody>
      </p:sp>
      <p:sp>
        <p:nvSpPr>
          <p:cNvPr id="50" name="Rectangle 52"/>
          <p:cNvSpPr>
            <a:spLocks noChangeArrowheads="1"/>
          </p:cNvSpPr>
          <p:nvPr/>
        </p:nvSpPr>
        <p:spPr bwMode="auto">
          <a:xfrm>
            <a:off x="3217863" y="4014788"/>
            <a:ext cx="1384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dirty="0"/>
              <a:t>WAN</a:t>
            </a:r>
            <a:br>
              <a:rPr lang="en-US" altLang="ja-JP" dirty="0"/>
            </a:br>
            <a:r>
              <a:rPr lang="en-US" altLang="ja-JP" dirty="0">
                <a:solidFill>
                  <a:srgbClr val="3333FF"/>
                </a:solidFill>
              </a:rPr>
              <a:t>11.22.33.44</a:t>
            </a:r>
            <a:endParaRPr lang="ja-JP" altLang="en-US" dirty="0">
              <a:solidFill>
                <a:srgbClr val="3333FF"/>
              </a:solidFill>
            </a:endParaRPr>
          </a:p>
        </p:txBody>
      </p:sp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584200" y="5864225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101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192.168.0.201</a:t>
            </a:r>
            <a:endParaRPr lang="ja-JP" altLang="en-US" sz="1200" dirty="0"/>
          </a:p>
        </p:txBody>
      </p:sp>
      <p:pic>
        <p:nvPicPr>
          <p:cNvPr id="52" name="Picture 21" descr="MC90022353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532313"/>
            <a:ext cx="9683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24"/>
          <p:cNvGrpSpPr>
            <a:grpSpLocks/>
          </p:cNvGrpSpPr>
          <p:nvPr/>
        </p:nvGrpSpPr>
        <p:grpSpPr bwMode="auto">
          <a:xfrm>
            <a:off x="4562475" y="4303713"/>
            <a:ext cx="935038" cy="550862"/>
            <a:chOff x="2290" y="1480"/>
            <a:chExt cx="589" cy="347"/>
          </a:xfrm>
        </p:grpSpPr>
        <p:grpSp>
          <p:nvGrpSpPr>
            <p:cNvPr id="54" name="Group 25"/>
            <p:cNvGrpSpPr>
              <a:grpSpLocks/>
            </p:cNvGrpSpPr>
            <p:nvPr/>
          </p:nvGrpSpPr>
          <p:grpSpPr bwMode="auto">
            <a:xfrm>
              <a:off x="2381" y="1480"/>
              <a:ext cx="409" cy="347"/>
              <a:chOff x="2336" y="1557"/>
              <a:chExt cx="484" cy="347"/>
            </a:xfrm>
          </p:grpSpPr>
          <p:sp>
            <p:nvSpPr>
              <p:cNvPr id="56" name="Oval 26"/>
              <p:cNvSpPr>
                <a:spLocks noChangeArrowheads="1"/>
              </p:cNvSpPr>
              <p:nvPr/>
            </p:nvSpPr>
            <p:spPr bwMode="auto">
              <a:xfrm>
                <a:off x="2336" y="1658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7" name="Oval 27"/>
              <p:cNvSpPr>
                <a:spLocks noChangeArrowheads="1"/>
              </p:cNvSpPr>
              <p:nvPr/>
            </p:nvSpPr>
            <p:spPr bwMode="auto">
              <a:xfrm>
                <a:off x="2421" y="1572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8" name="Oval 28"/>
              <p:cNvSpPr>
                <a:spLocks noChangeArrowheads="1"/>
              </p:cNvSpPr>
              <p:nvPr/>
            </p:nvSpPr>
            <p:spPr bwMode="auto">
              <a:xfrm>
                <a:off x="2543" y="1557"/>
                <a:ext cx="201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9" name="Oval 29"/>
              <p:cNvSpPr>
                <a:spLocks noChangeArrowheads="1"/>
              </p:cNvSpPr>
              <p:nvPr/>
            </p:nvSpPr>
            <p:spPr bwMode="auto">
              <a:xfrm>
                <a:off x="2385" y="1755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60" name="Oval 30"/>
              <p:cNvSpPr>
                <a:spLocks noChangeArrowheads="1"/>
              </p:cNvSpPr>
              <p:nvPr/>
            </p:nvSpPr>
            <p:spPr bwMode="auto">
              <a:xfrm>
                <a:off x="2527" y="1755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61" name="Oval 31"/>
              <p:cNvSpPr>
                <a:spLocks noChangeArrowheads="1"/>
              </p:cNvSpPr>
              <p:nvPr/>
            </p:nvSpPr>
            <p:spPr bwMode="auto">
              <a:xfrm>
                <a:off x="2467" y="1643"/>
                <a:ext cx="200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62" name="Oval 32"/>
              <p:cNvSpPr>
                <a:spLocks noChangeArrowheads="1"/>
              </p:cNvSpPr>
              <p:nvPr/>
            </p:nvSpPr>
            <p:spPr bwMode="auto">
              <a:xfrm>
                <a:off x="2621" y="1643"/>
                <a:ext cx="199" cy="14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55" name="Text Box 33"/>
            <p:cNvSpPr txBox="1">
              <a:spLocks noChangeArrowheads="1"/>
            </p:cNvSpPr>
            <p:nvPr/>
          </p:nvSpPr>
          <p:spPr bwMode="auto">
            <a:xfrm>
              <a:off x="2290" y="1525"/>
              <a:ext cx="58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altLang="ja-JP" sz="1000" b="1" dirty="0">
                  <a:latin typeface="Times New Roman" pitchFamily="18" charset="0"/>
                </a:rPr>
                <a:t>Internet</a:t>
              </a:r>
            </a:p>
          </p:txBody>
        </p:sp>
      </p:grpSp>
      <p:sp>
        <p:nvSpPr>
          <p:cNvPr id="63" name="Rectangle 68"/>
          <p:cNvSpPr>
            <a:spLocks noChangeArrowheads="1"/>
          </p:cNvSpPr>
          <p:nvPr/>
        </p:nvSpPr>
        <p:spPr bwMode="auto">
          <a:xfrm>
            <a:off x="5754688" y="5903913"/>
            <a:ext cx="139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ja-JP" sz="1200" dirty="0" smtClean="0"/>
              <a:t>Ext 102</a:t>
            </a:r>
            <a:br>
              <a:rPr lang="en-US" altLang="ja-JP" sz="1200" dirty="0" smtClean="0"/>
            </a:br>
            <a:r>
              <a:rPr lang="en-US" altLang="ja-JP" sz="1200" dirty="0" smtClean="0"/>
              <a:t>192.168.1.201</a:t>
            </a:r>
            <a:endParaRPr lang="ja-JP" altLang="en-US" sz="1200" dirty="0"/>
          </a:p>
        </p:txBody>
      </p:sp>
      <p:sp>
        <p:nvSpPr>
          <p:cNvPr id="64" name="Line 69"/>
          <p:cNvSpPr>
            <a:spLocks noChangeShapeType="1"/>
          </p:cNvSpPr>
          <p:nvPr/>
        </p:nvSpPr>
        <p:spPr bwMode="auto">
          <a:xfrm flipH="1">
            <a:off x="7681913" y="4483100"/>
            <a:ext cx="258762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65" name="Line 70"/>
          <p:cNvSpPr>
            <a:spLocks noChangeShapeType="1"/>
          </p:cNvSpPr>
          <p:nvPr/>
        </p:nvSpPr>
        <p:spPr bwMode="auto">
          <a:xfrm flipH="1">
            <a:off x="7694613" y="4732338"/>
            <a:ext cx="287337" cy="111125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sp>
        <p:nvSpPr>
          <p:cNvPr id="66" name="Line 71"/>
          <p:cNvSpPr>
            <a:spLocks noChangeShapeType="1"/>
          </p:cNvSpPr>
          <p:nvPr/>
        </p:nvSpPr>
        <p:spPr bwMode="auto">
          <a:xfrm flipH="1">
            <a:off x="7747000" y="4733925"/>
            <a:ext cx="258763" cy="360363"/>
          </a:xfrm>
          <a:prstGeom prst="line">
            <a:avLst/>
          </a:prstGeom>
          <a:noFill/>
          <a:ln w="349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ja-JP" altLang="en-US" dirty="0"/>
          </a:p>
        </p:txBody>
      </p:sp>
      <p:pic>
        <p:nvPicPr>
          <p:cNvPr id="67" name="Picture 7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838" y="4976813"/>
            <a:ext cx="382587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7807325" y="5735638"/>
            <a:ext cx="8620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1200" dirty="0" smtClean="0"/>
              <a:t>Ext 103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75235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14. Assign Location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KX-NT500.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3752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79573"/>
            <a:ext cx="8293099" cy="235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KX-NT500 &gt;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818" name="Line 356"/>
          <p:cNvSpPr>
            <a:spLocks noChangeShapeType="1"/>
          </p:cNvSpPr>
          <p:nvPr/>
        </p:nvSpPr>
        <p:spPr bwMode="auto">
          <a:xfrm>
            <a:off x="5438775" y="3921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42819" name="Rectangle 8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15. Assign Location </a:t>
            </a:r>
            <a:r>
              <a:rPr lang="en-US" altLang="ja-JP" sz="2800" b="1" u="none" dirty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of </a:t>
            </a:r>
            <a:r>
              <a:rPr lang="en-US" altLang="ja-JP" sz="2800" b="1" u="none" dirty="0" smtClean="0">
                <a:solidFill>
                  <a:schemeClr val="bg1"/>
                </a:solidFill>
                <a:latin typeface="Arial" charset="0"/>
                <a:sym typeface="ＭＳ Ｐゴシック" pitchFamily="50" charset="-128"/>
              </a:rPr>
              <a:t>KX-UT.</a:t>
            </a:r>
            <a:endParaRPr lang="en-US" altLang="ja-JP" sz="2800" b="1" u="none" dirty="0">
              <a:solidFill>
                <a:schemeClr val="bg1"/>
              </a:solidFill>
              <a:latin typeface="Arial" charset="0"/>
              <a:sym typeface="ＭＳ Ｐゴシック" pitchFamily="50" charset="-128"/>
            </a:endParaRPr>
          </a:p>
        </p:txBody>
      </p:sp>
      <p:pic>
        <p:nvPicPr>
          <p:cNvPr id="14428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55700"/>
            <a:ext cx="8318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8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4160838"/>
            <a:ext cx="8667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824" name="Rectangle 8"/>
          <p:cNvSpPr>
            <a:spLocks noChangeArrowheads="1"/>
          </p:cNvSpPr>
          <p:nvPr/>
        </p:nvSpPr>
        <p:spPr bwMode="auto">
          <a:xfrm>
            <a:off x="584994" y="4013200"/>
            <a:ext cx="80891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ja-JP" sz="2000" dirty="0" smtClean="0"/>
              <a:t>SBC </a:t>
            </a:r>
            <a:r>
              <a:rPr lang="en-US" altLang="ja-JP" sz="2000" smtClean="0"/>
              <a:t>: Session </a:t>
            </a:r>
            <a:r>
              <a:rPr lang="en-US" altLang="ja-JP" sz="2000" dirty="0" smtClean="0"/>
              <a:t>Boarder Controller</a:t>
            </a:r>
            <a:br>
              <a:rPr lang="en-US" altLang="ja-JP" sz="2000" dirty="0" smtClean="0"/>
            </a:br>
            <a:r>
              <a:rPr lang="en-US" altLang="ja-JP" sz="2000" dirty="0" smtClean="0"/>
              <a:t>(3rd party equipment is required.) </a:t>
            </a:r>
            <a:br>
              <a:rPr lang="en-US" altLang="ja-JP" sz="2000" dirty="0" smtClean="0"/>
            </a:b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Secure </a:t>
            </a:r>
            <a:r>
              <a:rPr lang="en-US" altLang="ja-JP" sz="2000" dirty="0"/>
              <a:t>communication is available using HTTPs for KX-UT. </a:t>
            </a:r>
            <a:br>
              <a:rPr lang="en-US" altLang="ja-JP" sz="2000" dirty="0"/>
            </a:br>
            <a:r>
              <a:rPr lang="en-US" altLang="ja-JP" sz="2000" dirty="0"/>
              <a:t>- TR069(CWMP) </a:t>
            </a:r>
            <a:r>
              <a:rPr lang="en-US" altLang="ja-JP" sz="2000" dirty="0" smtClean="0"/>
              <a:t>is </a:t>
            </a:r>
            <a:r>
              <a:rPr lang="en-US" altLang="ja-JP" sz="2000" dirty="0"/>
              <a:t>available with https.</a:t>
            </a:r>
            <a:br>
              <a:rPr lang="en-US" altLang="ja-JP" sz="2000" dirty="0"/>
            </a:br>
            <a:r>
              <a:rPr lang="en-US" altLang="ja-JP" sz="2000" dirty="0"/>
              <a:t>- </a:t>
            </a:r>
            <a:r>
              <a:rPr lang="en-US" altLang="ja-JP" sz="2000" dirty="0" smtClean="0"/>
              <a:t>Maximum </a:t>
            </a:r>
            <a:r>
              <a:rPr lang="en-US" altLang="ja-JP" sz="2000" dirty="0"/>
              <a:t>20 </a:t>
            </a:r>
            <a:r>
              <a:rPr lang="en-US" altLang="ja-JP" sz="2000" dirty="0" smtClean="0"/>
              <a:t>KX-UT phone can use this feature.</a:t>
            </a:r>
            <a:br>
              <a:rPr lang="en-US" altLang="ja-JP" sz="2000" dirty="0" smtClean="0"/>
            </a:br>
            <a:r>
              <a:rPr lang="en-US" altLang="ja-JP" sz="2000" dirty="0" smtClean="0"/>
              <a:t>  Each one KX-NS1000 in one-look network supports 20 KX-UT</a:t>
            </a:r>
            <a:br>
              <a:rPr lang="en-US" altLang="ja-JP" sz="2000" dirty="0" smtClean="0"/>
            </a:br>
            <a:r>
              <a:rPr lang="en-US" altLang="ja-JP" sz="2000" dirty="0" smtClean="0"/>
              <a:t>  with this feature.  </a:t>
            </a:r>
            <a:endParaRPr lang="en-US" altLang="ja-JP" sz="2000" dirty="0"/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298450" y="779463"/>
            <a:ext cx="3206750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0"/>
              </a:spcBef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 u="sng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sz="2000" u="none" dirty="0" smtClean="0">
                <a:latin typeface="Arial" charset="0"/>
              </a:rPr>
              <a:t>&lt; KX-UT &gt;</a:t>
            </a:r>
            <a:endParaRPr lang="ja-JP" altLang="en-US" sz="2000" u="none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デザインの設定">
  <a:themeElements>
    <a:clrScheme name="2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2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デザインの設定">
  <a:themeElements>
    <a:clrScheme name="3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3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デザインの設定">
  <a:themeElements>
    <a:clrScheme name="4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FF"/>
          </a:solidFill>
          <a:prstDash val="sysDot"/>
          <a:round/>
          <a:headEnd type="none" w="med" len="med"/>
          <a:tailEnd type="triangle" w="med" len="med"/>
        </a:ln>
        <a:effectLst>
          <a:prstShdw prst="shdw17" dist="17961" dir="2700000">
            <a:srgbClr val="0000FF">
              <a:gamma/>
              <a:shade val="60000"/>
              <a:invGamma/>
            </a:srgbClr>
          </a:prst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6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pitchFamily="50" charset="-128"/>
            <a:ea typeface="ＭＳ Ｐゴシック" pitchFamily="50" charset="-128"/>
          </a:defRPr>
        </a:defPPr>
      </a:lstStyle>
    </a:lnDef>
  </a:objectDefaults>
  <a:extraClrSchemeLst>
    <a:extraClrScheme>
      <a:clrScheme name="4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標準提案書</Template>
  <TotalTime>82486</TotalTime>
  <Words>729</Words>
  <Application>Microsoft Office PowerPoint</Application>
  <PresentationFormat>画面に合わせる (4:3)</PresentationFormat>
  <Paragraphs>240</Paragraphs>
  <Slides>29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デザインの設定</vt:lpstr>
      <vt:lpstr>1_デザインの設定</vt:lpstr>
      <vt:lpstr>2_デザインの設定</vt:lpstr>
      <vt:lpstr>3_デザインの設定</vt:lpstr>
      <vt:lpstr>4_デザインの設定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野中 亮太&lt;nonaka.ryota@jp.panasonic.com&gt;</dc:creator>
  <cp:lastModifiedBy>野中 亮太&lt;nonaka.ryota@jp.panasonic.com&gt;</cp:lastModifiedBy>
  <cp:revision>4412</cp:revision>
  <dcterms:created xsi:type="dcterms:W3CDTF">2005-08-18T01:22:58Z</dcterms:created>
  <dcterms:modified xsi:type="dcterms:W3CDTF">2014-04-17T03:48:22Z</dcterms:modified>
</cp:coreProperties>
</file>