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83" r:id="rId5"/>
    <p:sldId id="289" r:id="rId6"/>
    <p:sldId id="259" r:id="rId7"/>
    <p:sldId id="266" r:id="rId8"/>
    <p:sldId id="260" r:id="rId9"/>
    <p:sldId id="284" r:id="rId10"/>
    <p:sldId id="264" r:id="rId11"/>
    <p:sldId id="288" r:id="rId12"/>
    <p:sldId id="262" r:id="rId13"/>
    <p:sldId id="286" r:id="rId14"/>
    <p:sldId id="285" r:id="rId15"/>
    <p:sldId id="287" r:id="rId16"/>
    <p:sldId id="268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20" y="15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66C20D-4033-45D8-844D-3558BE170DF6}" type="datetimeFigureOut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21195-B964-4A1E-9A2C-3E60E8628A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412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621195-B964-4A1E-9A2C-3E60E8628AB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704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A09B78B-2CD7-4AC4-9CCC-C189D224D757}" type="datetime1">
              <a:rPr lang="ja-JP" altLang="en-US" smtClean="0"/>
              <a:pPr/>
              <a:t>2018/5/15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862CA78-DFA9-4052-8D8E-9D4E5C626383}" type="slidenum">
              <a:rPr lang="ja-JP" altLang="en-US" smtClean="0"/>
              <a:pPr/>
              <a:t>‹#›</a:t>
            </a:fld>
            <a:endParaRPr lang="ja-JP" altLang="en-US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0" y="6524625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83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C6368EE-4F15-42D2-8262-522328977D92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330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353DFDF-2CE2-48BF-82A5-9E3AA5CDFE2F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733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23B031F-48F7-406C-975A-37A862440B47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448251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59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BE3473A-6FC7-41E5-A4F8-F067D0BFB890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62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0FC25B9-352C-4F2D-A8F3-3DEED34825AF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0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16D52BD-17E9-45B6-B41E-CB83A676E6FA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459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3951C3E-C872-4D7C-BA25-DC727E8C7839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080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A41F81-74B6-444F-BB58-A8FDA6340BFD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8068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E59F9-3EF9-40FC-BCC9-9FE6F5405F84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98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A06616-672C-4636-99F8-F26C6DE0C2B7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9365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09B78B-2CD7-4AC4-9CCC-C189D224D757}" type="datetime1">
              <a:rPr kumimoji="1" lang="ja-JP" altLang="en-US" smtClean="0"/>
              <a:t>2018/5/15</a:t>
            </a:fld>
            <a:endParaRPr kumimoji="1"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520259"/>
            <a:ext cx="2133600" cy="365125"/>
          </a:xfrm>
          <a:prstGeom prst="rect">
            <a:avLst/>
          </a:prstGeom>
        </p:spPr>
        <p:txBody>
          <a:bodyPr/>
          <a:lstStyle/>
          <a:p>
            <a:fld id="{7862CA78-DFA9-4052-8D8E-9D4E5C626383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直線コネクタ 9"/>
          <p:cNvCxnSpPr/>
          <p:nvPr userDrawn="1"/>
        </p:nvCxnSpPr>
        <p:spPr>
          <a:xfrm>
            <a:off x="0" y="6524625"/>
            <a:ext cx="9144000" cy="0"/>
          </a:xfrm>
          <a:prstGeom prst="line">
            <a:avLst/>
          </a:prstGeom>
          <a:ln w="3810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フッター プレースホルダー 3"/>
          <p:cNvSpPr txBox="1">
            <a:spLocks/>
          </p:cNvSpPr>
          <p:nvPr userDrawn="1"/>
        </p:nvSpPr>
        <p:spPr>
          <a:xfrm>
            <a:off x="457200" y="6550025"/>
            <a:ext cx="5895975" cy="307975"/>
          </a:xfrm>
          <a:prstGeom prst="rect">
            <a:avLst/>
          </a:prstGeom>
        </p:spPr>
        <p:txBody>
          <a:bodyPr anchor="ctr"/>
          <a:lstStyle>
            <a:defPPr>
              <a:defRPr lang="ja-JP"/>
            </a:defPPr>
            <a:lvl1pPr marL="0" algn="ctr" defTabSz="914400" rtl="0" eaLnBrk="1" latinLnBrk="0" hangingPunct="1">
              <a:defRPr kumimoji="1"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</a:t>
            </a:r>
            <a:r>
              <a:rPr lang="ja-JP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Panasonic </a:t>
            </a:r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Networks </a:t>
            </a:r>
            <a:r>
              <a:rPr lang="ja-JP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</a:t>
            </a:r>
            <a:r>
              <a:rPr lang="ja-JP" altLang="ja-JP" sz="1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</a:t>
            </a:r>
            <a:r>
              <a:rPr lang="ja-JP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Ltd.</a:t>
            </a:r>
            <a:r>
              <a:rPr lang="en-US" altLang="ja-JP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2016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5268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pana.com/123.cf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41816" y="1301750"/>
            <a:ext cx="9144000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ja-JP" sz="3000" b="1" dirty="0">
                <a:latin typeface="Arial" panose="020B0604020202020204" pitchFamily="34" charset="0"/>
                <a:cs typeface="Arial" panose="020B0604020202020204" pitchFamily="34" charset="0"/>
              </a:rPr>
              <a:t>Specifications and </a:t>
            </a:r>
            <a:r>
              <a:rPr lang="en-US" altLang="ja-JP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Settings of Logging features</a:t>
            </a:r>
            <a:endParaRPr lang="en-US" altLang="ja-JP" sz="3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0" y="58293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Panasonic </a:t>
            </a: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Corporation</a:t>
            </a:r>
            <a:endParaRPr lang="en-US" altLang="ja-JP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0" y="36449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May 15, 2018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0" y="4089400"/>
            <a:ext cx="9144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Ver.1.4</a:t>
            </a:r>
            <a:endParaRPr lang="en-US" altLang="ja-JP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0" y="1930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KX-TGP600, KX-HDVx30 </a:t>
            </a:r>
            <a:r>
              <a:rPr lang="en-US" altLang="ja-JP" sz="2400" dirty="0">
                <a:latin typeface="Arial" panose="020B0604020202020204" pitchFamily="34" charset="0"/>
                <a:cs typeface="Arial" panose="020B0604020202020204" pitchFamily="34" charset="0"/>
              </a:rPr>
              <a:t>series)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7862CA78-DFA9-4052-8D8E-9D4E5C626383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1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183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10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511864"/>
              </p:ext>
            </p:extLst>
          </p:nvPr>
        </p:nvGraphicFramePr>
        <p:xfrm>
          <a:off x="323528" y="1052736"/>
          <a:ext cx="864096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16"/>
                <a:gridCol w="5609044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 class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Message Format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File download failure</a:t>
                      </a:r>
                    </a:p>
                    <a:p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sng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Setting:</a:t>
                      </a: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LOGGING_LEVEL_FILE=“6”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SERVICE</a:t>
                      </a: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]File download failure by [(XXX) | no response | check sum error | file error | </a:t>
                      </a:r>
                      <a:r>
                        <a:rPr kumimoji="1" lang="ja-JP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･･･</a:t>
                      </a: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 “Download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URL”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sng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Example:</a:t>
                      </a:r>
                    </a:p>
                    <a:p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CFG]File download failure by (404) 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http://pana.com/123.cfg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8904"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DNS query failure</a:t>
                      </a:r>
                    </a:p>
                    <a:p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Setting: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LOGGING_LEVEL_DNS=“6”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kern="100" dirty="0" smtClean="0"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000" kern="100" dirty="0"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DNS]Query failure by [(XXX) | no response ] </a:t>
                      </a:r>
                      <a:r>
                        <a:rPr lang="en-US" sz="1000" kern="100" dirty="0" smtClean="0">
                          <a:effectLst/>
                          <a:latin typeface="Arial" panose="020B0604020202020204" pitchFamily="34" charset="0"/>
                          <a:ea typeface="ＭＳ Ｐゴシック"/>
                          <a:cs typeface="Arial" panose="020B0604020202020204" pitchFamily="34" charset="0"/>
                        </a:rPr>
                        <a:t>“Domain name”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u="sng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Example:</a:t>
                      </a:r>
                      <a:endParaRPr lang="ja-JP" sz="1000" kern="100" dirty="0"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  <a:p>
                      <a:pPr algn="just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US" sz="1000" u="none" kern="100" dirty="0" smtClean="0">
                          <a:effectLst/>
                          <a:latin typeface="Arial" panose="020B0604020202020204" pitchFamily="34" charset="0"/>
                          <a:ea typeface="ＭＳ ゴシック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000" u="none" kern="100" dirty="0">
                          <a:effectLst/>
                          <a:latin typeface="Arial" panose="020B0604020202020204" pitchFamily="34" charset="0"/>
                          <a:ea typeface="ＭＳ ゴシック"/>
                          <a:cs typeface="Arial" panose="020B0604020202020204" pitchFamily="34" charset="0"/>
                        </a:rPr>
                        <a:t>DNS]Query failure by (404) sip.com</a:t>
                      </a:r>
                      <a:endParaRPr lang="ja-JP" sz="1000" u="none" kern="100" dirty="0">
                        <a:effectLst/>
                        <a:latin typeface="Arial" panose="020B0604020202020204" pitchFamily="34" charset="0"/>
                        <a:ea typeface="ＭＳ Ｐゴシック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Configuration</a:t>
                      </a:r>
                      <a:r>
                        <a:rPr kumimoji="1" lang="en-US" altLang="ja-JP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parameter parse failure</a:t>
                      </a:r>
                    </a:p>
                    <a:p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sng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sng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Setting: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LOGGING_LEVEL_CFGPARSE=“6”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cfgPARSE</a:t>
                      </a: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][</a:t>
                      </a:r>
                      <a:r>
                        <a:rPr kumimoji="1" lang="en-US" altLang="ja-JP" sz="10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param</a:t>
                      </a: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| value | format | multi] error “Input parameter value” “Download URL”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u="sng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Example:</a:t>
                      </a: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(Invalid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SIP parameter)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cfgPARSE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</a:t>
                      </a:r>
                      <a:r>
                        <a:rPr kumimoji="1" lang="en-US" altLang="ja-JP" sz="10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param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error SIPP_TIMER_T1_1=”1” 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http://pana.com/123.cfg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(Invalid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value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cfgPARSE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]value error SIP_TIMER_T1_1=”0” 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http://pana.com/123.cfg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da-DK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(Missing</a:t>
                      </a:r>
                      <a:r>
                        <a:rPr kumimoji="1" lang="da-DK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“”) 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[cfgPARSE]format error SIP_TIMER_T1_1=0  </a:t>
                      </a:r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http://pana.com/123.cfg</a:t>
                      </a:r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da-DK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(Duplicate</a:t>
                      </a:r>
                      <a:r>
                        <a:rPr kumimoji="1" lang="da-DK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error</a:t>
                      </a:r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) </a:t>
                      </a:r>
                      <a:endParaRPr kumimoji="1" lang="ja-JP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[cfgPARSE]multi error SIP_TIMER_T1_1=”1”  </a:t>
                      </a:r>
                      <a:r>
                        <a:rPr kumimoji="1" lang="da-DK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/>
                        </a:rPr>
                        <a:t>http://pana.com/123.cfg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 REGISTER failure</a:t>
                      </a:r>
                    </a:p>
                    <a:p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sng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Setting: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LOGGING_LEVEL_SIP=“6”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[SIP(L#)]Registration failure by [(XXX) | no response ]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*(L#): Target line number of  this event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i="1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</a:t>
                      </a:r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Example:</a:t>
                      </a:r>
                    </a:p>
                    <a:p>
                      <a:r>
                        <a:rPr kumimoji="1" lang="en-US" altLang="ja-JP" sz="10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SIP(L1)]Registration failure by no response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234586" y="747770"/>
            <a:ext cx="219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Format of Event log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35757" y="499981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Explanation of log</a:t>
            </a:r>
          </a:p>
        </p:txBody>
      </p:sp>
      <p:sp>
        <p:nvSpPr>
          <p:cNvPr id="10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Event log</a:t>
            </a:r>
          </a:p>
        </p:txBody>
      </p:sp>
    </p:spTree>
    <p:extLst>
      <p:ext uri="{BB962C8B-B14F-4D97-AF65-F5344CB8AC3E}">
        <p14:creationId xmlns:p14="http://schemas.microsoft.com/office/powerpoint/2010/main" val="392627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11</a:t>
            </a:fld>
            <a:endParaRPr kumimoji="1" lang="ja-JP" altLang="en-US" dirty="0"/>
          </a:p>
        </p:txBody>
      </p:sp>
      <p:sp>
        <p:nvSpPr>
          <p:cNvPr id="9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Event log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3528" y="1063769"/>
            <a:ext cx="8640960" cy="43088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66700"/>
            <a:r>
              <a:rPr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Jan  1 00:01:06 KX-TGP600JP local2.info INITIAL: mac:080023CE6218 &lt;6&gt; [INITIAL]File download failure by "The requested URL returned error: 404 Not found(404)[E22]" https://</a:t>
            </a:r>
            <a:r>
              <a:rPr lang="en-US" altLang="ja-JP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provisioning.e-xxxxxxxxx.net:443/xxxxxxx/xxxxxxxx/080023CE6218.cfg</a:t>
            </a:r>
            <a:endParaRPr kumimoji="1"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1520" y="743498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kumimoji="1" lang="ja-JP" altLang="en-US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8652185"/>
              </p:ext>
            </p:extLst>
          </p:nvPr>
        </p:nvGraphicFramePr>
        <p:xfrm>
          <a:off x="323528" y="1535586"/>
          <a:ext cx="7848872" cy="22924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256584"/>
              </a:tblGrid>
              <a:tr h="3169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0821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 1 00:01:06 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and time,</a:t>
                      </a:r>
                      <a:r>
                        <a:rPr kumimoji="1" lang="en-US" altLang="ja-JP" sz="11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if endpoint has information.</a:t>
                      </a:r>
                      <a:endParaRPr kumimoji="1" lang="ja-JP" altLang="en-US" sz="11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4533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KX-TGP600JP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Model name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local2.info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[Facility].[Severity] ---(*) refer to RFC3164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INITIAL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name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mac:080023CE6218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address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&lt;6&gt;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Value of [Severity] ---(*) refer to RFC3164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[INITIAL]File download failure by </a:t>
                      </a:r>
                      <a:r>
                        <a:rPr lang="ja-JP" alt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・・・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Message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35757" y="508448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Explanation of log with WEB GUI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3528" y="4143147"/>
            <a:ext cx="8640960" cy="43088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100" dirty="0">
                <a:latin typeface="Arial" panose="020B0604020202020204" pitchFamily="34" charset="0"/>
                <a:cs typeface="Arial" panose="020B0604020202020204" pitchFamily="34" charset="0"/>
              </a:rPr>
              <a:t>&lt;150&gt;Jan  1 02:49:06 download: mac:080023CE6218 &lt;6&gt; [FW]File download failure by "invalid file" [-66] http://192.168.1.36/TGP600TPA6x-CE-02.213.fw</a:t>
            </a:r>
            <a:endParaRPr lang="ja-JP" alt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3370805"/>
              </p:ext>
            </p:extLst>
          </p:nvPr>
        </p:nvGraphicFramePr>
        <p:xfrm>
          <a:off x="323528" y="4625648"/>
          <a:ext cx="7848872" cy="2126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2288"/>
                <a:gridCol w="5256584"/>
              </a:tblGrid>
              <a:tr h="31698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0821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&lt;150&gt;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274638"/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[Facility]  1001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0 --------- (BIT7-3) Local use2 (19)   ---(*)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refer to RFC3164</a:t>
                      </a:r>
                      <a:endParaRPr kumimoji="1" lang="en-US" altLang="ja-JP" sz="1000" u="non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defTabSz="274638"/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[Severity]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110</a:t>
                      </a:r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----(BIT2-0) Information (6)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60821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 1 02:49:06 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and time,</a:t>
                      </a:r>
                      <a:r>
                        <a:rPr kumimoji="1" lang="en-US" altLang="ja-JP" sz="11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if endpoint has information.</a:t>
                      </a:r>
                      <a:endParaRPr kumimoji="1" lang="ja-JP" altLang="en-US" sz="11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download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name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mac:080023CE6218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address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&lt;6&gt;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Value of [Severity] ---(*) refer to RFC3164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[FW]File download failure by </a:t>
                      </a:r>
                      <a:r>
                        <a:rPr lang="ja-JP" alt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・・・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Message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2"/>
          <p:cNvSpPr txBox="1">
            <a:spLocks noChangeArrowheads="1"/>
          </p:cNvSpPr>
          <p:nvPr/>
        </p:nvSpPr>
        <p:spPr>
          <a:xfrm>
            <a:off x="135757" y="3818574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Explanation of log with Syslog</a:t>
            </a:r>
          </a:p>
        </p:txBody>
      </p:sp>
    </p:spTree>
    <p:extLst>
      <p:ext uri="{BB962C8B-B14F-4D97-AF65-F5344CB8AC3E}">
        <p14:creationId xmlns:p14="http://schemas.microsoft.com/office/powerpoint/2010/main" val="362062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12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95536" y="980728"/>
            <a:ext cx="849694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parameter settings for SIP packet is necessary.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Set “</a:t>
            </a:r>
            <a:r>
              <a:rPr lang="en-US" altLang="ja-JP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to “LOGGING_LEVEL_SIP”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“SYSLOG_SIP_PACKET_ENABLE”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(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sample of configuration file: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config_logging_SIP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Packet_via_WEB-GUI.cfg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2"/>
            </a:pP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Reboot the phone once.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After getting log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1)Open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Web GUI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CS ID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2)Select “Maintenance” Tab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3)Select “SIP Packet” 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4)Push “Export” button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File “sip_trace_log.txt” is saved.</a:t>
            </a: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 startAt="3"/>
            </a:pP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Import the following configuration file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turn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the setting back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default.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(i.e. </a:t>
            </a:r>
            <a:r>
              <a:rPr lang="en-US" altLang="ja-JP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config_logging_Default.cfg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SIP Packet log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7504" y="530750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Method of exporting via WEB GUI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492896"/>
            <a:ext cx="5510294" cy="198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正方形/長方形 9"/>
          <p:cNvSpPr/>
          <p:nvPr/>
        </p:nvSpPr>
        <p:spPr>
          <a:xfrm>
            <a:off x="7363057" y="3395281"/>
            <a:ext cx="589156" cy="1832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93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13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95536" y="980728"/>
            <a:ext cx="849694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parameter settings for SIP packet is necessary.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Set 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address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SYSLOG_ADDR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   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Set 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514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SYSLOG_PORT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        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“6” to “LOGGING_LEVEL_SIP”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“Y”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“SYSLOG_SIP_PACKET_ENABLE”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(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sample of configuration file: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config_logging_SIP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Packet_via_WEB-GUI.cfg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2.  Start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wireshark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and reproductive test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3.  After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Import the following configuration file to turn the setting back to default.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(</a:t>
            </a:r>
            <a:r>
              <a:rPr lang="en-US" altLang="ja-JP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config_logging_Default.cfg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[Note]</a:t>
            </a:r>
          </a:p>
          <a:p>
            <a:pPr defTabSz="266700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Syslog packet format (Syslog packet format is compliant to RFC3164.)</a:t>
            </a:r>
          </a:p>
          <a:p>
            <a:pPr defTabSz="266700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    PRI (Facility + Severity)      +   Header      +   MSG </a:t>
            </a: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SIP Packet log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07504" y="530750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Method of exporting via Syslog </a:t>
            </a:r>
          </a:p>
        </p:txBody>
      </p:sp>
    </p:spTree>
    <p:extLst>
      <p:ext uri="{BB962C8B-B14F-4D97-AF65-F5344CB8AC3E}">
        <p14:creationId xmlns:p14="http://schemas.microsoft.com/office/powerpoint/2010/main" val="378459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14</a:t>
            </a:fld>
            <a:endParaRPr kumimoji="1" lang="ja-JP" altLang="en-US" dirty="0"/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6759960"/>
              </p:ext>
            </p:extLst>
          </p:nvPr>
        </p:nvGraphicFramePr>
        <p:xfrm>
          <a:off x="323528" y="1168177"/>
          <a:ext cx="8640960" cy="3388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1916"/>
                <a:gridCol w="5609044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 class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 packet (sent</a:t>
                      </a:r>
                      <a:r>
                        <a:rPr kumimoji="1" lang="en-US" altLang="ja-JP" sz="1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received)</a:t>
                      </a:r>
                    </a:p>
                    <a:p>
                      <a:endParaRPr kumimoji="1" lang="en-US" altLang="ja-JP" sz="12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200" u="sng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200" u="sng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u="sng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Setting:</a:t>
                      </a:r>
                    </a:p>
                    <a:p>
                      <a:r>
                        <a:rPr kumimoji="1" lang="en-US" altLang="ja-JP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LOGGING_LEVEL_SIP=“6”</a:t>
                      </a:r>
                      <a:endParaRPr kumimoji="1" lang="ja-JP" alt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[SIP(L#)][SEND | RECV]: </a:t>
                      </a:r>
                      <a:r>
                        <a:rPr kumimoji="1" lang="en-US" altLang="ja-JP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Src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=IP ADDRESS:PORT </a:t>
                      </a:r>
                      <a:r>
                        <a:rPr kumimoji="1" lang="en-US" altLang="ja-JP" sz="1200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Dst</a:t>
                      </a:r>
                      <a:r>
                        <a:rPr kumimoji="1" lang="en-US" altLang="ja-JP" sz="12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=IP ADDRESS:PORT SIP message</a:t>
                      </a:r>
                      <a:endParaRPr kumimoji="1" lang="ja-JP" altLang="ja-JP" sz="12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i="1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*(L#): Target line number of  this event</a:t>
                      </a:r>
                      <a:endParaRPr kumimoji="1" lang="en-US" altLang="ja-JP" sz="1200" i="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200" u="sng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u="sng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Example:</a:t>
                      </a:r>
                    </a:p>
                    <a:p>
                      <a:pPr latinLnBrk="1"/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[SIP(L1)]RECV: </a:t>
                      </a:r>
                      <a:r>
                        <a:rPr kumimoji="1" lang="en-US" altLang="ja-JP" sz="12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Src</a:t>
                      </a:r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=192.168.0.100:5060 </a:t>
                      </a:r>
                      <a:r>
                        <a:rPr kumimoji="1" lang="en-US" altLang="ja-JP" sz="12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Dst</a:t>
                      </a:r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=192.168.0.200:5060 SIP/2.0 200 OK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atinLnBrk="1"/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Via: SIP/2.0/UDP 192.168.0.200:5060;branch=a1b2c3d4e5f6g7h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atinLnBrk="1"/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From: &lt;sip:123456789@sip.win.com&gt;;tag=1234567890</a:t>
                      </a:r>
                    </a:p>
                    <a:p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SIP message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atinLnBrk="1"/>
                      <a:r>
                        <a:rPr lang="en-US" altLang="ja-JP" sz="12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To: &lt;sip:123456789@sip.win.com&gt;;tag=234567890</a:t>
                      </a:r>
                      <a:r>
                        <a:rPr lang="ja-JP" altLang="ja-JP" sz="1200" u="non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Call-ID: 2ab3cde4-2fgh3ijk4lmn5opq6rst7uv8wx9yz000@192.168.0.200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atinLnBrk="1"/>
                      <a:r>
                        <a:rPr kumimoji="1" lang="en-US" altLang="ja-JP" sz="1200" u="none" kern="1200" dirty="0" err="1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CSeq</a:t>
                      </a:r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 2 REGISTER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latinLnBrk="1"/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Contact: &lt;sip:123456789@192.168.0.200:5060&gt;;expires=60Content</a:t>
                      </a:r>
                      <a:endParaRPr kumimoji="1" lang="ja-JP" altLang="ja-JP" sz="12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2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Length: 0</a:t>
                      </a:r>
                    </a:p>
                    <a:p>
                      <a:endParaRPr kumimoji="1" lang="ja-JP" altLang="en-US" sz="12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323528" y="836712"/>
            <a:ext cx="30017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kumimoji="1"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. Format of SIP Packet log</a:t>
            </a:r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SIP Packet log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35757" y="499981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Explanation of log</a:t>
            </a:r>
          </a:p>
        </p:txBody>
      </p:sp>
    </p:spTree>
    <p:extLst>
      <p:ext uri="{BB962C8B-B14F-4D97-AF65-F5344CB8AC3E}">
        <p14:creationId xmlns:p14="http://schemas.microsoft.com/office/powerpoint/2010/main" val="414480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15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1089647"/>
            <a:ext cx="8640960" cy="2800767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66700"/>
            <a:r>
              <a:rPr lang="en-US" altLang="ja-JP" sz="11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 1 00:39:19 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KX-TGP600JP </a:t>
            </a:r>
            <a:r>
              <a:rPr lang="en-US" altLang="ja-JP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SIP(L0) RECV[565]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ja-JP" sz="11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mac:080023CE6218</a:t>
            </a:r>
            <a:r>
              <a:rPr lang="en-US" altLang="ja-JP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1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&lt;6&gt; </a:t>
            </a:r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SIP/2.0 200 OK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Max-Breadth: 60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Via: SIP/2.0/UDP 192.168.1.34:5060;branch=z9hG4bK2c363295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Max-Forwards: 70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Call-ID: 04a53709-eea56f187db91a020e8f0080f0808080@KX-TGP600JP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&lt;sip:4502921620@sbc-sundance.metaswitch.com&gt;;tag=668607965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 &lt;sip:4502921620@sbc-sundance.metaswitch.com&gt;</a:t>
            </a:r>
          </a:p>
          <a:p>
            <a:pPr defTabSz="266700"/>
            <a:r>
              <a:rPr lang="en-US" altLang="ja-JP" sz="11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CSeq</a:t>
            </a:r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15 REGISTER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Authorization: Digest realm="</a:t>
            </a:r>
            <a:r>
              <a:rPr lang="en-US" altLang="ja-JP" sz="11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sbc-sundance.metaswitch.com",nonce</a:t>
            </a:r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="26895fc6e38a",algorithm=MD5,qop=</a:t>
            </a:r>
            <a:r>
              <a:rPr lang="en-US" altLang="ja-JP" sz="1100" dirty="0" err="1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auth,cnonce</a:t>
            </a:r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="6BAED6F6",nc=0000000e,uri="sip:sbc-sundance.metaswitch.com:5060",username="4502921620",response="93bdf956fee1831c682e0930e795c2d4"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Allow: INVITE,ACK,CANCEL,BYE,PRACK,INFO,UPDATE,OPTIONS,MESSAGE,NOTIFY,REFER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Supported: path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&lt;sip:4502921620@192.168.1.34:5060&gt;;expires=30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User-Agent: Panasonic-KX-TGP600JP/03.000 (080023ce6218)</a:t>
            </a:r>
          </a:p>
          <a:p>
            <a:pPr defTabSz="266700"/>
            <a:r>
              <a:rPr lang="en-US" altLang="ja-JP" sz="11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Content-Length: 0</a:t>
            </a:r>
            <a:endParaRPr kumimoji="1" lang="ja-JP" altLang="en-US" sz="11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6998" y="76937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kumimoji="1" lang="ja-JP" altLang="en-US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35757" y="499981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 Explanation of log with WEG GUI</a:t>
            </a:r>
          </a:p>
        </p:txBody>
      </p:sp>
      <p:sp>
        <p:nvSpPr>
          <p:cNvPr id="15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SIP Packet log</a:t>
            </a:r>
          </a:p>
        </p:txBody>
      </p:sp>
      <p:graphicFrame>
        <p:nvGraphicFramePr>
          <p:cNvPr id="18" name="表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951673"/>
              </p:ext>
            </p:extLst>
          </p:nvPr>
        </p:nvGraphicFramePr>
        <p:xfrm>
          <a:off x="323528" y="3933056"/>
          <a:ext cx="7099935" cy="26201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08505"/>
                <a:gridCol w="5091430"/>
              </a:tblGrid>
              <a:tr h="12042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9378">
                <a:tc>
                  <a:txBody>
                    <a:bodyPr/>
                    <a:lstStyle/>
                    <a:p>
                      <a:r>
                        <a:rPr lang="en-US" altLang="ja-JP" sz="11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 1 00:39:19 </a:t>
                      </a:r>
                      <a:endParaRPr kumimoji="1" lang="ja-JP" altLang="en-US" sz="11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and time,</a:t>
                      </a:r>
                      <a:r>
                        <a:rPr kumimoji="1" lang="en-US" altLang="ja-JP" sz="11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if endpoint has information.</a:t>
                      </a:r>
                      <a:endParaRPr kumimoji="1" lang="ja-JP" altLang="en-US" sz="11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14434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SIP(L0) SEND[565]</a:t>
                      </a:r>
                      <a:endParaRPr kumimoji="1" lang="ja-JP" altLang="en-US" sz="11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name</a:t>
                      </a:r>
                    </a:p>
                    <a:p>
                      <a:endParaRPr kumimoji="1" lang="en-US" altLang="ja-JP" sz="11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1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</a:t>
                      </a:r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process name is SIP, following additional information is added.</a:t>
                      </a:r>
                      <a:endParaRPr kumimoji="1" lang="en-US" altLang="ja-JP" sz="11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1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1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(L0): SIP line number.</a:t>
                      </a:r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TGP600 has 8 lines, line number </a:t>
                      </a:r>
                      <a:r>
                        <a:rPr kumimoji="1" lang="en-US" altLang="ja-JP" sz="11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0-7.</a:t>
                      </a:r>
                    </a:p>
                    <a:p>
                      <a:r>
                        <a:rPr kumimoji="1" lang="en-US" altLang="ja-JP" sz="11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SEND / RECV: Packet</a:t>
                      </a:r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direction.</a:t>
                      </a:r>
                    </a:p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[565]: “565” means process number of Linux.</a:t>
                      </a:r>
                      <a:endParaRPr kumimoji="1" lang="en-US" altLang="ja-JP" sz="11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453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mac:</a:t>
                      </a:r>
                      <a:r>
                        <a:rPr lang="en-US" altLang="ja-JP" sz="11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080023CE6218</a:t>
                      </a:r>
                      <a:endParaRPr kumimoji="1" lang="ja-JP" altLang="en-US" sz="11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address</a:t>
                      </a:r>
                    </a:p>
                  </a:txBody>
                  <a:tcPr/>
                </a:tc>
              </a:tr>
              <a:tr h="274533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&lt;6&gt;</a:t>
                      </a:r>
                      <a:endParaRPr kumimoji="1" lang="ja-JP" altLang="en-US" sz="11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Value of [Severity] ---(*) refer to RFC3164</a:t>
                      </a:r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defTabSz="266700"/>
                      <a:r>
                        <a:rPr lang="en-US" altLang="ja-JP" sz="11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SIP/2.0 200 OK </a:t>
                      </a:r>
                      <a:r>
                        <a:rPr lang="ja-JP" altLang="en-US" sz="11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・・・</a:t>
                      </a:r>
                      <a:endParaRPr lang="en-US" altLang="ja-JP" sz="1100" dirty="0" smtClean="0">
                        <a:solidFill>
                          <a:schemeClr val="tx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Message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48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16</a:t>
            </a:fld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23528" y="1144385"/>
            <a:ext cx="8640960" cy="224676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66700"/>
            <a:r>
              <a:rPr lang="en-US" altLang="ja-JP" sz="1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&lt;158&gt;</a:t>
            </a:r>
            <a:r>
              <a:rPr lang="en-US" altLang="ja-JP" sz="10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Jan  1 01:26:45</a:t>
            </a:r>
            <a:r>
              <a:rPr lang="en-US" altLang="ja-JP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SIP(L0) SEND[557]</a:t>
            </a:r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1000" dirty="0" smtClean="0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mac:08002353EB07</a:t>
            </a:r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&lt;6&gt; </a:t>
            </a:r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REGISTER sip:as.iop1.broadworks.net:5060 SIP/2.0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Max-Breadth: 60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Via: SIP/2.0/UDP 192.168.1.40:5060;branch=z9hG4bK29c41906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Max-Forwards: 70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Call-ID: 5662b013-d4b16f183ffae25efa8b0080f0808080@KX-TGP600(M)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 &lt;sip:240498020x@as.iop1.broadworks.net&gt;;tag=670105055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 &lt;sip:240498020x@as.iop1.broadworks.net&gt;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Route: &lt;sip:sbc1.iop2.broadworks.net:5060;lr&gt;</a:t>
            </a:r>
          </a:p>
          <a:p>
            <a:pPr defTabSz="266700"/>
            <a:r>
              <a:rPr lang="en-US" altLang="ja-JP" sz="10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CSeq</a:t>
            </a:r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 REGISTER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Allow: INVITE,ACK,CANCEL,BYE,PRACK,INFO,UPDATE,OPTIONS,MESSAGE,NOTIFY,REFER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Supported: path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Contact: &lt;sip:240498020x@192.168.1.xx:5060&gt;;expires=3600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User-Agent: Panasonic-KX-TGP600(M)/01.xxx (08002353eb07)</a:t>
            </a:r>
          </a:p>
          <a:p>
            <a:pPr defTabSz="266700"/>
            <a:r>
              <a:rPr lang="en-US" altLang="ja-JP" sz="1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Content-Length: 0</a:t>
            </a:r>
            <a:endParaRPr kumimoji="1" lang="ja-JP" altLang="en-US" sz="10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836712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kumimoji="1" lang="ja-JP" altLang="en-US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135757" y="499981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Explanation of log with Syslog</a:t>
            </a:r>
          </a:p>
        </p:txBody>
      </p:sp>
      <p:sp>
        <p:nvSpPr>
          <p:cNvPr id="13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SIP Packet log</a:t>
            </a: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0572011"/>
              </p:ext>
            </p:extLst>
          </p:nvPr>
        </p:nvGraphicFramePr>
        <p:xfrm>
          <a:off x="323528" y="3448224"/>
          <a:ext cx="8640960" cy="2621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4896544"/>
              </a:tblGrid>
              <a:tr h="13166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19870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&lt;158&gt;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274638"/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[Facility]  1001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1 --------- (BIT7-3) Local use3 (19)   ---(*) 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refer to RFC3164</a:t>
                      </a:r>
                      <a:endParaRPr kumimoji="1" lang="en-US" altLang="ja-JP" sz="1000" u="none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defTabSz="274638"/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[Severity]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        110</a:t>
                      </a:r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----(BIT2-0) Information (6)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9654">
                <a:tc>
                  <a:txBody>
                    <a:bodyPr/>
                    <a:lstStyle/>
                    <a:p>
                      <a:r>
                        <a:rPr lang="en-US" altLang="ja-JP" sz="10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  1 01:26:45</a:t>
                      </a:r>
                      <a:endParaRPr kumimoji="1" lang="ja-JP" altLang="en-US" sz="10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and time,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if endpoint has information.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74533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7030A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SIP(L0) SEND[557]</a:t>
                      </a:r>
                      <a:endParaRPr kumimoji="1" lang="ja-JP" altLang="en-US" sz="100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Process name</a:t>
                      </a:r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If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the process name is SIP, following additional information is added.</a:t>
                      </a:r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(L0): SIP line number.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TGP600 has 8 lines, line number </a:t>
                      </a:r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0-7.</a:t>
                      </a:r>
                    </a:p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SEND / RECV: Packet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direction.</a:t>
                      </a:r>
                    </a:p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[557]: “557” means process number of Linux.</a:t>
                      </a:r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mac:08002353EB07</a:t>
                      </a:r>
                      <a:endParaRPr kumimoji="1" lang="ja-JP" altLang="en-US" sz="1000" dirty="0">
                        <a:solidFill>
                          <a:schemeClr val="accent3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MAC address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&lt;6&gt;</a:t>
                      </a:r>
                      <a:endParaRPr kumimoji="1" lang="ja-JP" altLang="en-US" sz="10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Value of [Severity] ---(*)</a:t>
                      </a:r>
                      <a:r>
                        <a:rPr kumimoji="1" lang="ja-JP" altLang="en-US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refer to RFC3164</a:t>
                      </a:r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REGISTER sip:as.iop1.broadworks.net:5060 SIP/2.0 …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Message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59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604709" y="1280104"/>
            <a:ext cx="43200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1. Display the screen of “Embedded Web” by user operation.</a:t>
            </a:r>
            <a:endParaRPr kumimoji="1" lang="ja-JP" altLang="en-US" sz="1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1216" y="764704"/>
            <a:ext cx="5119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1</a:t>
            </a:r>
            <a:r>
              <a:rPr kumimoji="1" lang="en-US" altLang="ja-JP" sz="1400" b="1" dirty="0" smtClean="0"/>
              <a:t>-1. </a:t>
            </a:r>
            <a:r>
              <a:rPr lang="en-US" altLang="ja-JP" sz="1400" b="1" dirty="0"/>
              <a:t>Operation from the phone </a:t>
            </a:r>
            <a:r>
              <a:rPr lang="en-US" altLang="ja-JP" sz="1400" b="1" dirty="0" smtClean="0"/>
              <a:t>UI</a:t>
            </a:r>
            <a:endParaRPr lang="en-US" altLang="ja-JP" sz="1400" dirty="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179512" y="476672"/>
            <a:ext cx="4590368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/>
              <a:t>1</a:t>
            </a:r>
            <a:r>
              <a:rPr lang="en-US" altLang="ja-JP" b="1" u="sng" dirty="0" smtClean="0"/>
              <a:t>. Method of </a:t>
            </a:r>
            <a:r>
              <a:rPr lang="en-US" altLang="ja-JP" b="1" u="sng" dirty="0"/>
              <a:t>e</a:t>
            </a:r>
            <a:r>
              <a:rPr lang="en-US" altLang="ja-JP" b="1" u="sng" dirty="0" smtClean="0"/>
              <a:t>xport Application log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4709" y="2958043"/>
            <a:ext cx="43200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2. </a:t>
            </a:r>
            <a:r>
              <a:rPr kumimoji="1" lang="en-US" altLang="ja-JP" sz="1200" b="1" dirty="0" smtClean="0"/>
              <a:t>Enter a digit 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“**”</a:t>
            </a:r>
          </a:p>
          <a:p>
            <a:r>
              <a:rPr lang="en-US" altLang="ja-JP" sz="1200" dirty="0"/>
              <a:t>-&gt; </a:t>
            </a:r>
            <a:r>
              <a:rPr lang="en-US" altLang="ja-JP" sz="1200" dirty="0" smtClean="0"/>
              <a:t>1.“Logging </a:t>
            </a:r>
            <a:r>
              <a:rPr lang="en-US" altLang="ja-JP" sz="1200" dirty="0"/>
              <a:t>Started” is displayed on LCD</a:t>
            </a:r>
            <a:r>
              <a:rPr lang="en-US" altLang="ja-JP" sz="1200" dirty="0" smtClean="0"/>
              <a:t>.</a:t>
            </a:r>
          </a:p>
          <a:p>
            <a:r>
              <a:rPr lang="en-US" altLang="ja-JP" sz="1200" dirty="0"/>
              <a:t>     </a:t>
            </a:r>
            <a:r>
              <a:rPr lang="en-US" altLang="ja-JP" sz="1200" dirty="0" smtClean="0"/>
              <a:t>2.Start logging </a:t>
            </a:r>
            <a:r>
              <a:rPr lang="en-US" altLang="ja-JP" sz="1200" dirty="0"/>
              <a:t>its internal processing </a:t>
            </a:r>
            <a:r>
              <a:rPr lang="en-US" altLang="ja-JP" sz="1200" dirty="0" smtClean="0"/>
              <a:t>log</a:t>
            </a:r>
            <a:r>
              <a:rPr lang="en-US" altLang="ja-JP" sz="1200" b="1" dirty="0" smtClean="0">
                <a:solidFill>
                  <a:srgbClr val="0000FF"/>
                </a:solidFill>
              </a:rPr>
              <a:t> (Application log)</a:t>
            </a:r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3.Send </a:t>
            </a:r>
            <a:r>
              <a:rPr lang="en-US" altLang="ja-JP" sz="1200" dirty="0"/>
              <a:t>it to Syslog server </a:t>
            </a:r>
            <a:r>
              <a:rPr lang="en-US" altLang="ja-JP" sz="1200" b="1" dirty="0">
                <a:solidFill>
                  <a:srgbClr val="0000FF"/>
                </a:solidFill>
              </a:rPr>
              <a:t>in each case</a:t>
            </a:r>
            <a:r>
              <a:rPr lang="en-US" altLang="ja-JP" sz="1200" dirty="0" smtClean="0"/>
              <a:t>.</a:t>
            </a:r>
            <a:endParaRPr lang="en-US" altLang="ja-JP" sz="12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6084168" y="1315129"/>
            <a:ext cx="0" cy="364358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8025026" y="1214610"/>
            <a:ext cx="0" cy="5184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397358" y="1727558"/>
            <a:ext cx="744826" cy="9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2350096" y="2087707"/>
            <a:ext cx="792088" cy="380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84" y="1675655"/>
            <a:ext cx="697725" cy="82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6" name="直線コネクタ 55"/>
          <p:cNvCxnSpPr/>
          <p:nvPr/>
        </p:nvCxnSpPr>
        <p:spPr>
          <a:xfrm flipV="1">
            <a:off x="2397358" y="4149080"/>
            <a:ext cx="744827" cy="298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2350096" y="4429751"/>
            <a:ext cx="792089" cy="7994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1619672" y="3923764"/>
            <a:ext cx="87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“**”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242176" y="4072266"/>
            <a:ext cx="72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491880" y="4293096"/>
            <a:ext cx="25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124505" y="56612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6228184" y="5229200"/>
            <a:ext cx="15685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Send Application log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en-US" altLang="ja-JP" sz="1200" dirty="0">
                <a:solidFill>
                  <a:schemeClr val="accent3">
                    <a:lumMod val="75000"/>
                  </a:schemeClr>
                </a:solidFill>
              </a:rPr>
              <a:t>each case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flipH="1">
            <a:off x="3491880" y="4509120"/>
            <a:ext cx="25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6084168" y="4941168"/>
            <a:ext cx="0" cy="14760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5364088" y="4767535"/>
            <a:ext cx="144016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Start logging 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Application log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6124505" y="58136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6124505" y="6165304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84" y="4437112"/>
            <a:ext cx="703974" cy="825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" name="テキスト ボックス 74"/>
          <p:cNvSpPr txBox="1"/>
          <p:nvPr/>
        </p:nvSpPr>
        <p:spPr>
          <a:xfrm>
            <a:off x="7402076" y="404664"/>
            <a:ext cx="124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Syslog server</a:t>
            </a:r>
            <a:endParaRPr lang="ja-JP" altLang="en-US" sz="1200" b="1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501555" y="404664"/>
            <a:ext cx="124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Panasonic</a:t>
            </a:r>
          </a:p>
          <a:p>
            <a:pPr algn="ctr"/>
            <a:r>
              <a:rPr lang="en-US" altLang="ja-JP" sz="1200" b="1" dirty="0" smtClean="0"/>
              <a:t>Endpoint</a:t>
            </a:r>
            <a:endParaRPr lang="ja-JP" altLang="en-US" sz="1200" b="1" dirty="0"/>
          </a:p>
        </p:txBody>
      </p:sp>
      <p:pic>
        <p:nvPicPr>
          <p:cNvPr id="77" name="Picture 2" descr="C:\Users\5167824\Desktop\PIERSデータ\KX-TGP600-D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635" y="857928"/>
            <a:ext cx="807740" cy="69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4020733.PCC-AD\AppData\Local\Microsoft\Windows\Temporary Internet Files\Content.IE5\EF41V8XS\web-server-icon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57928"/>
            <a:ext cx="713364" cy="71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1675655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3907903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8" name="直線矢印コネクタ 37"/>
          <p:cNvCxnSpPr/>
          <p:nvPr/>
        </p:nvCxnSpPr>
        <p:spPr>
          <a:xfrm>
            <a:off x="2042246" y="5301208"/>
            <a:ext cx="0" cy="230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1331640" y="5532041"/>
            <a:ext cx="144016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(Idle display)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en-US" altLang="ja-JP" sz="2000" b="1" dirty="0">
                <a:solidFill>
                  <a:schemeClr val="bg1"/>
                </a:solidFill>
              </a:rPr>
              <a:t>Export Application log</a:t>
            </a:r>
          </a:p>
        </p:txBody>
      </p:sp>
      <p:sp>
        <p:nvSpPr>
          <p:cNvPr id="36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Application log</a:t>
            </a:r>
          </a:p>
        </p:txBody>
      </p:sp>
      <p:sp>
        <p:nvSpPr>
          <p:cNvPr id="4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730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テキスト ボックス 32"/>
          <p:cNvSpPr txBox="1"/>
          <p:nvPr/>
        </p:nvSpPr>
        <p:spPr>
          <a:xfrm>
            <a:off x="604709" y="2629361"/>
            <a:ext cx="4320000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4. </a:t>
            </a:r>
            <a:r>
              <a:rPr kumimoji="1" lang="en-US" altLang="ja-JP" sz="1200" b="1" dirty="0" smtClean="0"/>
              <a:t>Enter a digit 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“##”</a:t>
            </a:r>
          </a:p>
          <a:p>
            <a:r>
              <a:rPr lang="en-US" altLang="ja-JP" sz="1200" dirty="0" smtClean="0"/>
              <a:t>-&gt;  1.Stop </a:t>
            </a:r>
            <a:r>
              <a:rPr lang="en-US" altLang="ja-JP" sz="1200" dirty="0"/>
              <a:t>logging Application log</a:t>
            </a:r>
            <a:r>
              <a:rPr lang="en-US" altLang="ja-JP" sz="1200" dirty="0" smtClean="0"/>
              <a:t>.</a:t>
            </a:r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2.Send </a:t>
            </a:r>
            <a:r>
              <a:rPr lang="en-US" altLang="ja-JP" sz="1200" dirty="0"/>
              <a:t>Application log </a:t>
            </a:r>
            <a:r>
              <a:rPr lang="en-US" altLang="ja-JP" sz="1200" dirty="0" smtClean="0"/>
              <a:t>(details) </a:t>
            </a:r>
            <a:r>
              <a:rPr lang="en-US" altLang="ja-JP" sz="1200" dirty="0"/>
              <a:t>to Syslog server</a:t>
            </a:r>
            <a:r>
              <a:rPr lang="en-US" altLang="ja-JP" sz="1200" dirty="0" smtClean="0"/>
              <a:t>.</a:t>
            </a:r>
          </a:p>
          <a:p>
            <a:r>
              <a:rPr lang="en-US" altLang="ja-JP" sz="1200" dirty="0" smtClean="0"/>
              <a:t>     3.“Logging </a:t>
            </a:r>
            <a:r>
              <a:rPr lang="en-US" altLang="ja-JP" sz="1200" dirty="0"/>
              <a:t>Stopped” is displayed on LCD</a:t>
            </a:r>
            <a:r>
              <a:rPr lang="en-US" altLang="ja-JP" sz="1200" dirty="0" smtClean="0"/>
              <a:t>.</a:t>
            </a:r>
          </a:p>
          <a:p>
            <a:r>
              <a:rPr lang="en-US" altLang="ja-JP" sz="1200" dirty="0" smtClean="0"/>
              <a:t>     4.Logging Application log will finish.</a:t>
            </a:r>
            <a:endParaRPr lang="en-US" altLang="ja-JP" sz="1200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402076" y="404664"/>
            <a:ext cx="124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Syslog server</a:t>
            </a:r>
            <a:endParaRPr lang="ja-JP" altLang="en-US" sz="1200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5501555" y="404664"/>
            <a:ext cx="124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Panasonic</a:t>
            </a:r>
          </a:p>
          <a:p>
            <a:pPr algn="ctr"/>
            <a:r>
              <a:rPr lang="en-US" altLang="ja-JP" sz="1200" b="1" dirty="0" smtClean="0"/>
              <a:t>Endpoint</a:t>
            </a:r>
            <a:endParaRPr lang="ja-JP" altLang="en-US" sz="1200" b="1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6084168" y="4221400"/>
            <a:ext cx="0" cy="223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8025026" y="1161400"/>
            <a:ext cx="0" cy="5292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397358" y="1504670"/>
            <a:ext cx="744826" cy="9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2350096" y="1864819"/>
            <a:ext cx="792088" cy="380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84" y="1452767"/>
            <a:ext cx="697725" cy="82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6" name="直線コネクタ 55"/>
          <p:cNvCxnSpPr/>
          <p:nvPr/>
        </p:nvCxnSpPr>
        <p:spPr>
          <a:xfrm>
            <a:off x="2391109" y="5191759"/>
            <a:ext cx="751075" cy="39748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V="1">
            <a:off x="2400828" y="5828341"/>
            <a:ext cx="741357" cy="72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テキスト ボックス 58"/>
          <p:cNvSpPr txBox="1"/>
          <p:nvPr/>
        </p:nvSpPr>
        <p:spPr>
          <a:xfrm>
            <a:off x="1619672" y="3789040"/>
            <a:ext cx="87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“##”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242176" y="4031776"/>
            <a:ext cx="72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491880" y="4119543"/>
            <a:ext cx="25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124505" y="2204864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6228184" y="1772816"/>
            <a:ext cx="15685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Send Application log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en-US" altLang="ja-JP" sz="1200" dirty="0">
                <a:solidFill>
                  <a:schemeClr val="accent3">
                    <a:lumMod val="75000"/>
                  </a:schemeClr>
                </a:solidFill>
              </a:rPr>
              <a:t>each case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4" name="直線矢印コネクタ 63"/>
          <p:cNvCxnSpPr/>
          <p:nvPr/>
        </p:nvCxnSpPr>
        <p:spPr>
          <a:xfrm flipH="1">
            <a:off x="3491880" y="5877623"/>
            <a:ext cx="25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>
            <a:off x="6084168" y="1376936"/>
            <a:ext cx="0" cy="3189383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61" name="テキスト ボックス 60"/>
          <p:cNvSpPr txBox="1"/>
          <p:nvPr/>
        </p:nvSpPr>
        <p:spPr>
          <a:xfrm>
            <a:off x="5364088" y="4335487"/>
            <a:ext cx="144016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Stop logging 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Application log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6124505" y="2357264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67" name="直線矢印コネクタ 66"/>
          <p:cNvCxnSpPr/>
          <p:nvPr/>
        </p:nvCxnSpPr>
        <p:spPr>
          <a:xfrm>
            <a:off x="6124505" y="5267672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4" name="テキスト ボックス 33"/>
          <p:cNvSpPr txBox="1"/>
          <p:nvPr/>
        </p:nvSpPr>
        <p:spPr>
          <a:xfrm>
            <a:off x="604710" y="620688"/>
            <a:ext cx="39752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/>
              <a:t>(After “Logging Started”)</a:t>
            </a:r>
          </a:p>
        </p:txBody>
      </p:sp>
      <p:pic>
        <p:nvPicPr>
          <p:cNvPr id="35" name="Picture 2" descr="C:\Users\5167824\Desktop\PIERSデータ\KX-TGP600-D1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635" y="857928"/>
            <a:ext cx="807740" cy="69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C:\Users\4020733.PCC-AD\AppData\Local\Microsoft\Windows\Temporary Internet Files\Content.IE5\EF41V8XS\web-server-icon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57928"/>
            <a:ext cx="713364" cy="71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84" y="5157192"/>
            <a:ext cx="707444" cy="79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" name="テキスト ボックス 43"/>
          <p:cNvSpPr txBox="1"/>
          <p:nvPr/>
        </p:nvSpPr>
        <p:spPr>
          <a:xfrm>
            <a:off x="6228184" y="4806007"/>
            <a:ext cx="15685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Send Application log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(Details)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6124505" y="5420072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6" name="直線矢印コネクタ 45"/>
          <p:cNvCxnSpPr/>
          <p:nvPr/>
        </p:nvCxnSpPr>
        <p:spPr>
          <a:xfrm>
            <a:off x="6124505" y="5572472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/>
          <p:nvPr/>
        </p:nvCxnSpPr>
        <p:spPr>
          <a:xfrm>
            <a:off x="6124505" y="5724872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50" name="テキスト ボックス 49"/>
          <p:cNvSpPr txBox="1"/>
          <p:nvPr/>
        </p:nvSpPr>
        <p:spPr>
          <a:xfrm>
            <a:off x="604709" y="980728"/>
            <a:ext cx="43200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3. Display the screen of “Embedded Web” by user operation.</a:t>
            </a:r>
            <a:endParaRPr kumimoji="1" lang="ja-JP" altLang="en-US" sz="1200" dirty="0"/>
          </a:p>
        </p:txBody>
      </p:sp>
      <p:cxnSp>
        <p:nvCxnSpPr>
          <p:cNvPr id="51" name="直線矢印コネクタ 50"/>
          <p:cNvCxnSpPr/>
          <p:nvPr/>
        </p:nvCxnSpPr>
        <p:spPr>
          <a:xfrm>
            <a:off x="6124505" y="2852936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pic>
        <p:nvPicPr>
          <p:cNvPr id="39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1412776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3789040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5420071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5" name="直線矢印コネクタ 54"/>
          <p:cNvCxnSpPr/>
          <p:nvPr/>
        </p:nvCxnSpPr>
        <p:spPr>
          <a:xfrm>
            <a:off x="2042246" y="6017512"/>
            <a:ext cx="0" cy="230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1331640" y="6248345"/>
            <a:ext cx="144016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(Idle display)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68" name="直線矢印コネクタ 67"/>
          <p:cNvCxnSpPr/>
          <p:nvPr/>
        </p:nvCxnSpPr>
        <p:spPr>
          <a:xfrm>
            <a:off x="6124505" y="3284984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en-US" altLang="ja-JP" sz="2000" b="1" dirty="0">
                <a:solidFill>
                  <a:schemeClr val="bg1"/>
                </a:solidFill>
              </a:rPr>
              <a:t>Export Application log</a:t>
            </a:r>
          </a:p>
        </p:txBody>
      </p:sp>
      <p:sp>
        <p:nvSpPr>
          <p:cNvPr id="70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Application log</a:t>
            </a:r>
          </a:p>
        </p:txBody>
      </p:sp>
      <p:sp>
        <p:nvSpPr>
          <p:cNvPr id="71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820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直線コネクタ 18"/>
          <p:cNvCxnSpPr/>
          <p:nvPr/>
        </p:nvCxnSpPr>
        <p:spPr>
          <a:xfrm>
            <a:off x="1288112" y="3933200"/>
            <a:ext cx="0" cy="129600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1288112" y="5229200"/>
            <a:ext cx="0" cy="102549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601216" y="528935"/>
            <a:ext cx="5119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1</a:t>
            </a:r>
            <a:r>
              <a:rPr kumimoji="1" lang="en-US" altLang="ja-JP" sz="1400" b="1" dirty="0" smtClean="0"/>
              <a:t>-2. </a:t>
            </a:r>
            <a:r>
              <a:rPr lang="en-US" altLang="ja-JP" sz="1400" b="1" dirty="0" smtClean="0"/>
              <a:t>Provisioning </a:t>
            </a:r>
            <a:r>
              <a:rPr lang="en-US" altLang="ja-JP" sz="1400" b="1" dirty="0"/>
              <a:t>configuration </a:t>
            </a:r>
            <a:r>
              <a:rPr lang="en-US" altLang="ja-JP" sz="1400" b="1" dirty="0" smtClean="0"/>
              <a:t>parameter</a:t>
            </a:r>
          </a:p>
        </p:txBody>
      </p:sp>
      <p:graphicFrame>
        <p:nvGraphicFramePr>
          <p:cNvPr id="34" name="表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333212"/>
              </p:ext>
            </p:extLst>
          </p:nvPr>
        </p:nvGraphicFramePr>
        <p:xfrm>
          <a:off x="1043608" y="836712"/>
          <a:ext cx="6984578" cy="94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0842"/>
                <a:gridCol w="720080"/>
                <a:gridCol w="2016224"/>
                <a:gridCol w="648072"/>
                <a:gridCol w="2269360"/>
              </a:tblGrid>
              <a:tr h="144016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Parameter Name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Type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Value</a:t>
                      </a:r>
                    </a:p>
                    <a:p>
                      <a:r>
                        <a:rPr kumimoji="1" lang="en-US" altLang="ja-JP" sz="1000" dirty="0" smtClean="0"/>
                        <a:t>Range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Default</a:t>
                      </a:r>
                    </a:p>
                    <a:p>
                      <a:r>
                        <a:rPr kumimoji="1" lang="en-US" altLang="ja-JP" sz="1000" dirty="0" smtClean="0"/>
                        <a:t>Value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Explanation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</a:tr>
              <a:tr h="370840">
                <a:tc>
                  <a:txBody>
                    <a:bodyPr/>
                    <a:lstStyle/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en-US" altLang="ja-JP" sz="1000" dirty="0" smtClean="0"/>
                        <a:t>SYSLOG_OUT_START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BOOLEAN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Y/N</a:t>
                      </a:r>
                    </a:p>
                    <a:p>
                      <a:r>
                        <a:rPr kumimoji="1" lang="en-US" altLang="ja-JP" sz="1000" dirty="0" smtClean="0"/>
                        <a:t>Y:  Enable export application log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/>
                        <a:t>N: Disable export application log</a:t>
                      </a:r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N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Specifies whether export the application log. </a:t>
                      </a:r>
                      <a:endParaRPr kumimoji="1" lang="ja-JP" altLang="en-US" sz="1000" dirty="0"/>
                    </a:p>
                  </a:txBody>
                  <a:tcPr marL="91434" marR="91434"/>
                </a:tc>
              </a:tr>
            </a:tbl>
          </a:graphicData>
        </a:graphic>
      </p:graphicFrame>
      <p:cxnSp>
        <p:nvCxnSpPr>
          <p:cNvPr id="15" name="直線コネクタ 14"/>
          <p:cNvCxnSpPr/>
          <p:nvPr/>
        </p:nvCxnSpPr>
        <p:spPr>
          <a:xfrm>
            <a:off x="1288112" y="2798786"/>
            <a:ext cx="0" cy="1296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3228970" y="2787816"/>
            <a:ext cx="0" cy="3466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直線矢印コネクタ 16"/>
          <p:cNvCxnSpPr/>
          <p:nvPr/>
        </p:nvCxnSpPr>
        <p:spPr>
          <a:xfrm>
            <a:off x="1328449" y="4682753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" name="テキスト ボックス 17"/>
          <p:cNvSpPr txBox="1"/>
          <p:nvPr/>
        </p:nvSpPr>
        <p:spPr>
          <a:xfrm>
            <a:off x="1432128" y="4250705"/>
            <a:ext cx="15685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Send Application log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in </a:t>
            </a:r>
            <a:r>
              <a:rPr lang="en-US" altLang="ja-JP" sz="1200" dirty="0">
                <a:solidFill>
                  <a:schemeClr val="accent3">
                    <a:lumMod val="75000"/>
                  </a:schemeClr>
                </a:solidFill>
              </a:rPr>
              <a:t>each case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68032" y="3789040"/>
            <a:ext cx="144016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Start logging 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Application log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606020" y="1988840"/>
            <a:ext cx="124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Syslog server</a:t>
            </a:r>
            <a:endParaRPr lang="ja-JP" altLang="en-US" sz="1200" b="1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05499" y="1988840"/>
            <a:ext cx="124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Panasonic</a:t>
            </a:r>
          </a:p>
          <a:p>
            <a:pPr algn="ctr"/>
            <a:r>
              <a:rPr lang="en-US" altLang="ja-JP" sz="1200" b="1" dirty="0" smtClean="0"/>
              <a:t>Endpoint</a:t>
            </a:r>
            <a:endParaRPr lang="ja-JP" altLang="en-US" sz="1200" b="1" dirty="0"/>
          </a:p>
        </p:txBody>
      </p:sp>
      <p:pic>
        <p:nvPicPr>
          <p:cNvPr id="25" name="Picture 2" descr="C:\Users\5167824\Desktop\PIERSデータ\KX-TGP600-D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79" y="2442104"/>
            <a:ext cx="807740" cy="69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C:\Users\4020733.PCC-AD\AppData\Local\Microsoft\Windows\Temporary Internet Files\Content.IE5\EF41V8XS\web-server-ic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2288" y="2442104"/>
            <a:ext cx="713364" cy="71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" name="直線コネクタ 29"/>
          <p:cNvCxnSpPr/>
          <p:nvPr/>
        </p:nvCxnSpPr>
        <p:spPr>
          <a:xfrm>
            <a:off x="5004048" y="2787816"/>
            <a:ext cx="0" cy="346688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3923928" y="1988840"/>
            <a:ext cx="21602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Provisioning server</a:t>
            </a:r>
            <a:endParaRPr lang="ja-JP" altLang="en-US" sz="1200" b="1" dirty="0"/>
          </a:p>
        </p:txBody>
      </p:sp>
      <p:pic>
        <p:nvPicPr>
          <p:cNvPr id="42" name="Picture 2" descr="C:\Users\4020733.PCC-AD\AppData\Local\Microsoft\Windows\Temporary Internet Files\Content.IE5\EF41V8XS\web-server-icon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7366" y="2442104"/>
            <a:ext cx="713364" cy="71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5" name="直線矢印コネクタ 44"/>
          <p:cNvCxnSpPr/>
          <p:nvPr/>
        </p:nvCxnSpPr>
        <p:spPr>
          <a:xfrm flipH="1">
            <a:off x="1331640" y="3589784"/>
            <a:ext cx="363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571431" y="5085184"/>
            <a:ext cx="1440160" cy="461665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Stop logging 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Application log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48" name="直線矢印コネクタ 47"/>
          <p:cNvCxnSpPr/>
          <p:nvPr/>
        </p:nvCxnSpPr>
        <p:spPr>
          <a:xfrm>
            <a:off x="1331848" y="5949280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1435527" y="5517232"/>
            <a:ext cx="156852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Send Application log</a:t>
            </a:r>
          </a:p>
          <a:p>
            <a:r>
              <a:rPr lang="en-US" altLang="ja-JP" sz="1200" dirty="0" smtClean="0">
                <a:solidFill>
                  <a:schemeClr val="accent3">
                    <a:lumMod val="75000"/>
                  </a:schemeClr>
                </a:solidFill>
              </a:rPr>
              <a:t>(Details)</a:t>
            </a:r>
            <a:endParaRPr lang="ja-JP" altLang="en-US" sz="12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1331848" y="6093296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53" name="直線矢印コネクタ 52"/>
          <p:cNvCxnSpPr/>
          <p:nvPr/>
        </p:nvCxnSpPr>
        <p:spPr>
          <a:xfrm flipH="1">
            <a:off x="1331640" y="4941168"/>
            <a:ext cx="363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5364088" y="3277433"/>
            <a:ext cx="3427789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1</a:t>
            </a:r>
            <a:r>
              <a:rPr lang="en-US" altLang="ja-JP" sz="1200" dirty="0" smtClean="0"/>
              <a:t>. Provisioning </a:t>
            </a:r>
            <a:r>
              <a:rPr lang="en-US" altLang="ja-JP" sz="1200" dirty="0"/>
              <a:t>following configuration parameter, </a:t>
            </a:r>
            <a:r>
              <a:rPr lang="en-US" altLang="ja-JP" sz="1200" b="1" dirty="0"/>
              <a:t>SYSLOG_OUT_START=</a:t>
            </a:r>
            <a:r>
              <a:rPr lang="en-US" altLang="ja-JP" sz="1200" b="1" dirty="0">
                <a:solidFill>
                  <a:srgbClr val="FF0000"/>
                </a:solidFill>
              </a:rPr>
              <a:t>“Y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”</a:t>
            </a:r>
          </a:p>
          <a:p>
            <a:r>
              <a:rPr lang="en-US" altLang="ja-JP" sz="1200" dirty="0"/>
              <a:t>-&gt; </a:t>
            </a:r>
            <a:r>
              <a:rPr lang="en-US" altLang="ja-JP" sz="1200" dirty="0" smtClean="0"/>
              <a:t>1.Start </a:t>
            </a:r>
            <a:r>
              <a:rPr lang="en-US" altLang="ja-JP" sz="1200" dirty="0"/>
              <a:t>logging its internal processing </a:t>
            </a:r>
            <a:r>
              <a:rPr lang="en-US" altLang="ja-JP" sz="1200" dirty="0" smtClean="0"/>
              <a:t>log</a:t>
            </a:r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   (</a:t>
            </a:r>
            <a:r>
              <a:rPr lang="en-US" altLang="ja-JP" sz="1200" dirty="0"/>
              <a:t>Application log)</a:t>
            </a:r>
          </a:p>
          <a:p>
            <a:r>
              <a:rPr lang="en-US" altLang="ja-JP" sz="1200" dirty="0"/>
              <a:t>    </a:t>
            </a:r>
            <a:r>
              <a:rPr lang="en-US" altLang="ja-JP" sz="1200" dirty="0" smtClean="0"/>
              <a:t> 2.Send </a:t>
            </a:r>
            <a:r>
              <a:rPr lang="en-US" altLang="ja-JP" sz="1200" dirty="0"/>
              <a:t>it to Syslog server in each case.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364088" y="4758243"/>
            <a:ext cx="3427789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2</a:t>
            </a:r>
            <a:r>
              <a:rPr lang="en-US" altLang="ja-JP" sz="1200" dirty="0" smtClean="0"/>
              <a:t>. Provisioning </a:t>
            </a:r>
            <a:r>
              <a:rPr lang="en-US" altLang="ja-JP" sz="1200" dirty="0"/>
              <a:t>following configuration parameter, </a:t>
            </a:r>
            <a:r>
              <a:rPr lang="en-US" altLang="ja-JP" sz="1200" b="1" dirty="0"/>
              <a:t>SYSLOG_OUT_START</a:t>
            </a:r>
            <a:r>
              <a:rPr lang="en-US" altLang="ja-JP" sz="1200" b="1" dirty="0" smtClean="0"/>
              <a:t>=</a:t>
            </a:r>
            <a:r>
              <a:rPr lang="en-US" altLang="ja-JP" sz="1200" b="1" dirty="0" smtClean="0">
                <a:solidFill>
                  <a:srgbClr val="FF0000"/>
                </a:solidFill>
              </a:rPr>
              <a:t>“N”</a:t>
            </a:r>
          </a:p>
          <a:p>
            <a:r>
              <a:rPr lang="en-US" altLang="ja-JP" sz="1200" dirty="0"/>
              <a:t>-&gt;  </a:t>
            </a:r>
            <a:r>
              <a:rPr lang="en-US" altLang="ja-JP" sz="1200" dirty="0" smtClean="0"/>
              <a:t>1.Stop </a:t>
            </a:r>
            <a:r>
              <a:rPr lang="en-US" altLang="ja-JP" sz="1200" dirty="0"/>
              <a:t>logging Application log.</a:t>
            </a:r>
          </a:p>
          <a:p>
            <a:r>
              <a:rPr lang="en-US" altLang="ja-JP" sz="1200" dirty="0"/>
              <a:t>     </a:t>
            </a:r>
            <a:r>
              <a:rPr lang="en-US" altLang="ja-JP" sz="1200" dirty="0" smtClean="0"/>
              <a:t>2.Send </a:t>
            </a:r>
            <a:r>
              <a:rPr lang="en-US" altLang="ja-JP" sz="1200" dirty="0"/>
              <a:t>Application log (details) to Syslog server</a:t>
            </a:r>
            <a:r>
              <a:rPr lang="en-US" altLang="ja-JP" sz="1200" dirty="0" smtClean="0"/>
              <a:t>.</a:t>
            </a:r>
          </a:p>
          <a:p>
            <a:r>
              <a:rPr lang="en-US" altLang="ja-JP" sz="1200" dirty="0" smtClean="0"/>
              <a:t>     3.Logging </a:t>
            </a:r>
            <a:r>
              <a:rPr lang="en-US" altLang="ja-JP" sz="1200" dirty="0"/>
              <a:t>Application log will finish.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3563888" y="4664169"/>
            <a:ext cx="156852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1">
                    <a:lumMod val="75000"/>
                  </a:schemeClr>
                </a:solidFill>
              </a:rPr>
              <a:t>Download config file</a:t>
            </a:r>
            <a:endParaRPr lang="ja-JP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3563888" y="3296017"/>
            <a:ext cx="1568524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1">
                    <a:lumMod val="75000"/>
                  </a:schemeClr>
                </a:solidFill>
              </a:rPr>
              <a:t>Download config file</a:t>
            </a:r>
            <a:endParaRPr lang="ja-JP" altLang="en-US" sz="1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Rectangle 6"/>
          <p:cNvSpPr>
            <a:spLocks noChangeArrowheads="1"/>
          </p:cNvSpPr>
          <p:nvPr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en-US" altLang="ja-JP" sz="2000" b="1" dirty="0">
                <a:solidFill>
                  <a:schemeClr val="bg1"/>
                </a:solidFill>
              </a:rPr>
              <a:t>Export Application log</a:t>
            </a:r>
          </a:p>
        </p:txBody>
      </p:sp>
      <p:sp>
        <p:nvSpPr>
          <p:cNvPr id="32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Application log</a:t>
            </a:r>
          </a:p>
        </p:txBody>
      </p:sp>
      <p:sp>
        <p:nvSpPr>
          <p:cNvPr id="33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19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9238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2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09600" y="908720"/>
            <a:ext cx="7964488" cy="201012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ja-JP" sz="1800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KX-TGP600 and KX-HDVx30 support some logging features in order to 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troubleshoot issue more earlier and easier.</a:t>
            </a:r>
          </a:p>
          <a:p>
            <a:pPr>
              <a:buNone/>
            </a:pP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The engineer check this log from remote site.</a:t>
            </a:r>
          </a:p>
          <a:p>
            <a:pPr eaLnBrk="1" fontAlgn="b" hangingPunct="1">
              <a:spcBef>
                <a:spcPct val="0"/>
              </a:spcBef>
              <a:buFontTx/>
              <a:buNone/>
            </a:pPr>
            <a:endParaRPr lang="en-US" altLang="ja-JP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This </a:t>
            </a:r>
            <a:r>
              <a:rPr lang="en-US" altLang="ja-JP" sz="1800" dirty="0">
                <a:latin typeface="Arial" panose="020B0604020202020204" pitchFamily="34" charset="0"/>
                <a:cs typeface="Arial" panose="020B0604020202020204" pitchFamily="34" charset="0"/>
              </a:rPr>
              <a:t>document describes </a:t>
            </a:r>
            <a:r>
              <a:rPr lang="en-US" altLang="ja-JP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about KX-TGP600 and KX-HDVx30 support logging features.</a:t>
            </a:r>
            <a:endParaRPr lang="en-US" altLang="ja-JP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92100" y="431800"/>
            <a:ext cx="49657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Abstract about this document</a:t>
            </a:r>
            <a:endParaRPr lang="en-US" altLang="ja-JP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28613" y="3056880"/>
            <a:ext cx="2452687" cy="365125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fontAlgn="b" hangingPunct="1">
              <a:spcBef>
                <a:spcPct val="0"/>
              </a:spcBef>
              <a:buFontTx/>
              <a:buNone/>
            </a:pPr>
            <a:r>
              <a:rPr lang="en-US" altLang="ja-JP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Revision history</a:t>
            </a:r>
            <a:endParaRPr lang="en-US" altLang="ja-JP" sz="2100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Group 5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2159300"/>
              </p:ext>
            </p:extLst>
          </p:nvPr>
        </p:nvGraphicFramePr>
        <p:xfrm>
          <a:off x="558800" y="3691880"/>
          <a:ext cx="8204200" cy="2757806"/>
        </p:xfrm>
        <a:graphic>
          <a:graphicData uri="http://schemas.openxmlformats.org/drawingml/2006/table">
            <a:tbl>
              <a:tblPr/>
              <a:tblGrid>
                <a:gridCol w="1270000"/>
                <a:gridCol w="952500"/>
                <a:gridCol w="4167188"/>
                <a:gridCol w="1814512"/>
              </a:tblGrid>
              <a:tr h="355600"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Date 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Version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Revision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Firmware version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Nov 28, 2016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Ver. 1.0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Initial Release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All versions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July 26, 2017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Ver. 1.1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Add </a:t>
                      </a:r>
                      <a:r>
                        <a:rPr lang="en-US" altLang="ja-JP" sz="14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Function list with capacity to store the log information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 (page-5)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March 9, 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Ver. 1.2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Add reason of power log</a:t>
                      </a:r>
                      <a:r>
                        <a:rPr lang="en-US" altLang="ja-JP" sz="14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 (page-7)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Apr 3, 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fontAlgn="base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1pPr>
                      <a:lvl2pPr fontAlgn="base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2pPr>
                      <a:lvl3pPr fontAlgn="base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3pPr>
                      <a:lvl4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4pPr>
                      <a:lvl5pPr fontAlgn="base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Arial" charset="0"/>
                          <a:ea typeface="ＭＳ Ｐゴシック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Ver. 1.3</a:t>
                      </a: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Add comment 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of power log</a:t>
                      </a:r>
                      <a:r>
                        <a:rPr lang="en-US" altLang="ja-JP" sz="1400" b="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information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 (page-7)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May 15.2018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Ver. 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Add </a:t>
                      </a:r>
                      <a:r>
                        <a:rPr kumimoji="1" lang="en-US" altLang="ja-JP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Dect</a:t>
                      </a: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 monitoring(page-3,5),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  <a:cs typeface="Arial" charset="0"/>
                        </a:rPr>
                        <a:t> modify (page-4,5,10)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8518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251520" y="24299"/>
            <a:ext cx="511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sz="2000" dirty="0">
                <a:solidFill>
                  <a:schemeClr val="accent3">
                    <a:lumMod val="75000"/>
                  </a:schemeClr>
                </a:solidFill>
              </a:rPr>
              <a:t>Application log (Sample)</a:t>
            </a:r>
            <a:endParaRPr lang="ja-JP" alt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251520" y="3028890"/>
            <a:ext cx="511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sz="2000" dirty="0">
                <a:solidFill>
                  <a:schemeClr val="accent3">
                    <a:lumMod val="75000"/>
                  </a:schemeClr>
                </a:solidFill>
              </a:rPr>
              <a:t>Application log (details) (Sample)</a:t>
            </a:r>
            <a:endParaRPr lang="ja-JP" altLang="en-US" sz="20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424409"/>
            <a:ext cx="6066704" cy="2554545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&lt;15&gt;Aug  4 02:04:24 AUDIO[552]: mac:08002353EB07 &lt;7&gt; n=0  Change bandtype from [0] to [2]</a:t>
            </a:r>
          </a:p>
          <a:p>
            <a:r>
              <a:rPr lang="en-US" altLang="ja-JP" sz="800" dirty="0"/>
              <a:t>&lt;15&gt;Aug  4 02:04:24 TELSH[474]: mac:08002353EB07 &lt;7&gt; HS_NOTIFY_DEVICE_CTP_HS:04000000056401009150000</a:t>
            </a:r>
          </a:p>
          <a:p>
            <a:r>
              <a:rPr lang="en-US" altLang="ja-JP" sz="800" dirty="0"/>
              <a:t>&lt;15&gt;Aug  4 02:04:24 TELSH[474]: mac:08002353EB07 &lt;7&gt; EVENT_CTP_APP_SETUP:915000002F746D702F637470687</a:t>
            </a:r>
          </a:p>
          <a:p>
            <a:r>
              <a:rPr lang="en-US" altLang="ja-JP" sz="800" dirty="0"/>
              <a:t>&lt;14&gt;Aug  4 02:04:24 AUDIO[552]: mac:08002353EB07 &lt;6&gt; proc_df_notify_change_bandtype() &lt;=====  END  =</a:t>
            </a:r>
          </a:p>
          <a:p>
            <a:r>
              <a:rPr lang="en-US" altLang="ja-JP" sz="800" dirty="0"/>
              <a:t>&lt;14&gt;Aug  4 02:04:24 AUDIO[552]: mac:08002353EB07 &lt;6&gt; proc_df_notify_handset_watch() &lt;=====  END  ===</a:t>
            </a:r>
          </a:p>
          <a:p>
            <a:r>
              <a:rPr lang="en-US" altLang="ja-JP" sz="800" dirty="0"/>
              <a:t>&lt;14&gt;Aug  4 02:04:24 AUDIO[552]: mac:08002353EB07 &lt;6&gt; :::::::::::::::::::::::::::::: wait event :::::</a:t>
            </a:r>
          </a:p>
          <a:p>
            <a:r>
              <a:rPr lang="en-US" altLang="ja-JP" sz="800" dirty="0"/>
              <a:t>&lt;15&gt;Aug  4 02:04:24 CTP[570]: mac:08002353EB07 &lt;7&gt; CtpSendMessage4HsApp::SendMessageToHsApp(): Event</a:t>
            </a:r>
          </a:p>
          <a:p>
            <a:r>
              <a:rPr lang="en-US" altLang="ja-JP" sz="800" dirty="0"/>
              <a:t>&lt;15&gt;Aug  4 02:04:24 CTP[570]: mac:08002353EB07 &lt;7&gt; EVENT_CTP_APP_SETUP:0000000000000000000000007F000</a:t>
            </a:r>
          </a:p>
          <a:p>
            <a:r>
              <a:rPr lang="en-US" altLang="ja-JP" sz="800" dirty="0"/>
              <a:t>&lt;15&gt;Aug  4 02:04:24 CTP[570]: mac:08002353EB07 &lt;7&gt; CtpCCState::Execute(): Ins=0, PsId=0, Next State </a:t>
            </a:r>
          </a:p>
          <a:p>
            <a:r>
              <a:rPr lang="en-US" altLang="ja-JP" sz="800" dirty="0"/>
              <a:t>&lt;15&gt;Aug  4 02:04:24 DIALTONE[4313]: mac:08002353EB07 &lt;7&gt; [set_need_dial_plan_check_info] need_dial_p</a:t>
            </a:r>
          </a:p>
          <a:p>
            <a:r>
              <a:rPr lang="en-US" altLang="ja-JP" sz="800" dirty="0"/>
              <a:t>&lt;15&gt;Aug  4 02:04:24 DIALTONE[4313]: mac:08002353EB07 &lt;7&gt; EVENT_CTP_APP_SETUP:00007F0002FFFF0100FFFFF</a:t>
            </a:r>
          </a:p>
          <a:p>
            <a:r>
              <a:rPr lang="en-US" altLang="ja-JP" sz="800" dirty="0"/>
              <a:t>&lt;15&gt;Aug  4 02:04:24 DIALTONE[4313]: mac:08002353EB07 &lt;7&gt; [initialize] hsno.(0)</a:t>
            </a:r>
          </a:p>
          <a:p>
            <a:r>
              <a:rPr lang="en-US" altLang="ja-JP" sz="800" dirty="0"/>
              <a:t>&lt;14&gt;Aug  4 02:04:24 DIALTONE[4313]: mac:08002353EB07 &lt;6&gt; do_parallel_mode_action</a:t>
            </a:r>
          </a:p>
          <a:p>
            <a:r>
              <a:rPr lang="en-US" altLang="ja-JP" sz="800" dirty="0"/>
              <a:t>&lt;14&gt;Aug  4 02:04:24 DIALTONE[4313]: mac:08002353EB07 &lt;6&gt; check_parallel_info</a:t>
            </a:r>
          </a:p>
          <a:p>
            <a:r>
              <a:rPr lang="en-US" altLang="ja-JP" sz="800" dirty="0"/>
              <a:t>&lt;14&gt;Aug  4 02:04:24 DIALTONE[4313]: mac:08002353EB07 &lt;6&gt; get_parallel_group</a:t>
            </a:r>
          </a:p>
          <a:p>
            <a:r>
              <a:rPr lang="en-US" altLang="ja-JP" sz="800" dirty="0"/>
              <a:t>&lt;15&gt;Aug  4 02:04:24 DIALTONE[4313]: mac:08002353EB07 &lt;7&gt; not paired HS</a:t>
            </a:r>
          </a:p>
          <a:p>
            <a:r>
              <a:rPr lang="en-US" altLang="ja-JP" sz="800" dirty="0"/>
              <a:t>&lt;15&gt;Aug  4 02:04:24 DIALTONE[4313]: mac:08002353EB07 &lt;7&gt; [check_parallel_info]parallel_settings is n</a:t>
            </a:r>
          </a:p>
          <a:p>
            <a:r>
              <a:rPr lang="en-US" altLang="ja-JP" sz="800" dirty="0"/>
              <a:t>&lt;15&gt;Aug  4 02:04:24 DIALTONE[4313]: mac:08002353EB07 &lt;7&gt; [check_parallel_info] return PARALLEL_ACT_N</a:t>
            </a:r>
          </a:p>
          <a:p>
            <a:r>
              <a:rPr lang="en-US" altLang="ja-JP" sz="800" dirty="0"/>
              <a:t>&lt;15&gt;Aug  4 02:04:24 DIALTONE[4313]: mac:08002353EB07 &lt;7&gt; [get_configdata] HsNo = 0</a:t>
            </a:r>
          </a:p>
          <a:p>
            <a:r>
              <a:rPr lang="en-US" altLang="ja-JP" sz="800" dirty="0"/>
              <a:t>&lt;15&gt;Aug  4 02:04:24 DIALTONE[4313]: mac:08002353EB07 &lt;7&gt; [get_configdata] WIDEBAND_AUDIO_ENABLE = </a:t>
            </a:r>
            <a:r>
              <a:rPr lang="en-US" altLang="ja-JP" sz="800" dirty="0" smtClean="0"/>
              <a:t>0</a:t>
            </a:r>
            <a:endParaRPr lang="en-US" altLang="ja-JP" sz="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3411002"/>
            <a:ext cx="6066704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&lt;15&gt;Aug  4 02:05:08 LINKFUNC[4600]: mac:08002353EB07 &lt;7&gt; ################ LOG OUTPUT  START!! ######</a:t>
            </a:r>
          </a:p>
          <a:p>
            <a:r>
              <a:rPr lang="en-US" altLang="ja-JP" sz="800" dirty="0"/>
              <a:t>&lt;15&gt;Aug  4 02:05:08 LINKFUNC[4600]: mac:08002353EB07 &lt;7&gt; ## SYSTEM DATE AND TIME ##</a:t>
            </a:r>
          </a:p>
          <a:p>
            <a:r>
              <a:rPr lang="en-US" altLang="ja-JP" sz="800" dirty="0"/>
              <a:t>&lt;15&gt;Aug  4 02:05:08 LINKFUNC[4600]: mac:08002353EB07 &lt;7&gt; Thu Aug  4 02:05:06  </a:t>
            </a:r>
            <a:r>
              <a:rPr lang="en-US" altLang="ja-JP" sz="800" dirty="0" smtClean="0"/>
              <a:t>2016</a:t>
            </a:r>
            <a:endParaRPr lang="en-US" altLang="ja-JP" sz="8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51520" y="3934994"/>
            <a:ext cx="6066704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&lt;15&gt;Aug  4 02:05:08 LINKFUNC[4600]: mac:08002353EB07 &lt;7&gt; ## MEMORY ##</a:t>
            </a:r>
          </a:p>
          <a:p>
            <a:r>
              <a:rPr lang="en-US" altLang="ja-JP" sz="800" dirty="0"/>
              <a:t>&lt;15&gt;Aug  4 02:05:08 LINKFUNC[4600]: mac:08002353EB07 &lt;7&gt; MemTotal:         121536 kB</a:t>
            </a:r>
          </a:p>
          <a:p>
            <a:r>
              <a:rPr lang="en-US" altLang="ja-JP" sz="800" dirty="0"/>
              <a:t>&lt;15&gt;Aug  4 02:05:08 LINKFUNC[4600]: mac:08002353EB07 &lt;7&gt; MemFree:           36644 kB</a:t>
            </a:r>
          </a:p>
          <a:p>
            <a:r>
              <a:rPr lang="en-US" altLang="ja-JP" sz="800" dirty="0"/>
              <a:t>&lt;15&gt;Aug  4 02:05:08 LINKFUNC[4600]: mac:08002353EB07 &lt;7&gt; Buffers:               0 kB</a:t>
            </a:r>
          </a:p>
          <a:p>
            <a:r>
              <a:rPr lang="en-US" altLang="ja-JP" sz="800" dirty="0"/>
              <a:t>&lt;15&gt;Aug  4 02:05:08 LINKFUNC[4600]: mac:08002353EB07 &lt;7&gt; Cached:            13108 kB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4705207"/>
            <a:ext cx="6066704" cy="461665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 smtClean="0"/>
              <a:t>&lt;</a:t>
            </a:r>
            <a:r>
              <a:rPr lang="en-US" altLang="ja-JP" sz="800" dirty="0"/>
              <a:t>15&gt;Aug  4 02:05:09 LINKFUNC[4600]: mac:08002353EB07 &lt;7&gt; ## POWER LOG ##</a:t>
            </a:r>
          </a:p>
          <a:p>
            <a:r>
              <a:rPr lang="en-US" altLang="ja-JP" sz="800" dirty="0"/>
              <a:t>&lt;15&gt;Aug  4 02:05:09 LINKFUNC[4600]: mac:08002353EB07 &lt;7&gt; 2:Soft Reset.FF-FF-FFFF FF:FF:FF.Version=82.009.Reason:001</a:t>
            </a:r>
          </a:p>
          <a:p>
            <a:r>
              <a:rPr lang="en-US" altLang="ja-JP" sz="800" dirty="0"/>
              <a:t>&lt;15&gt;Aug  4 02:05:09 LINKFUNC[4600]: mac:08002353EB07 &lt;7&gt; 2:Soft Reset.FF-FF-FFFF FF:FF:FF.Version=82.009.Reason:018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33488" y="5229200"/>
            <a:ext cx="6066704" cy="1323439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&lt;15&gt;Aug  4 02:05:13 LINKFUNC[4600]: mac:08002353EB07 &lt;7&gt; ## HS INFO ##</a:t>
            </a:r>
          </a:p>
          <a:p>
            <a:r>
              <a:rPr lang="en-US" altLang="ja-JP" sz="800" dirty="0"/>
              <a:t>&lt;15&gt;Aug  4 02:05:13 LINKFUNC[4600]: mac:08002353EB07 &lt;7&gt; PSTYPE = TPA60</a:t>
            </a:r>
          </a:p>
          <a:p>
            <a:r>
              <a:rPr lang="en-US" altLang="ja-JP" sz="800" dirty="0"/>
              <a:t>&lt;15&gt;Aug  4 02:05:13 LINKFUNC[4600]: mac:08002353EB07 &lt;7&gt; PSTYPE = TPA65</a:t>
            </a:r>
          </a:p>
          <a:p>
            <a:r>
              <a:rPr lang="en-US" altLang="ja-JP" sz="800" dirty="0"/>
              <a:t>&lt;15&gt;Aug  4 02:05:13 LINKFUNC[4600]: mac:08002353EB07 &lt;7&gt; get_info : not registerd</a:t>
            </a:r>
          </a:p>
          <a:p>
            <a:r>
              <a:rPr lang="en-US" altLang="ja-JP" sz="800" dirty="0"/>
              <a:t>&lt;15&gt;Aug  4 02:05:13 LINKFUNC[4600]: mac:08002353EB07 &lt;7&gt; Usage: test_pstype</a:t>
            </a:r>
          </a:p>
          <a:p>
            <a:r>
              <a:rPr lang="en-US" altLang="ja-JP" sz="800" dirty="0"/>
              <a:t>&lt;15&gt;Aug  4 02:05:13 LINKFUNC[4600]: mac:08002353EB07 &lt;7&gt; -s [HSno(1-8)] [PSTYPE] - set PS-TYPE</a:t>
            </a:r>
          </a:p>
          <a:p>
            <a:r>
              <a:rPr lang="en-US" altLang="ja-JP" sz="800" dirty="0"/>
              <a:t>&lt;15&gt;Aug  4 02:05:13 LINKFUNC[4600]: mac:08002353EB07 &lt;7&gt;                                0:TPA65</a:t>
            </a:r>
          </a:p>
          <a:p>
            <a:r>
              <a:rPr lang="en-US" altLang="ja-JP" sz="800" dirty="0"/>
              <a:t>&lt;15&gt;Aug  4 02:05:13 LINKFUNC[4600]: mac:08002353EB07 &lt;7&gt;                                1:TPA60</a:t>
            </a:r>
          </a:p>
          <a:p>
            <a:r>
              <a:rPr lang="en-US" altLang="ja-JP" sz="800" dirty="0"/>
              <a:t>&lt;15&gt;Aug  4 02:05:13 LINKFUNC[4600]: mac:08002353EB07 &lt;7&gt;                                2:SIP-DECT</a:t>
            </a:r>
          </a:p>
          <a:p>
            <a:endParaRPr lang="en-US" altLang="ja-JP" sz="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315544" y="262558"/>
            <a:ext cx="3288904" cy="101566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b="1" dirty="0" smtClean="0"/>
              <a:t>Application log is</a:t>
            </a:r>
          </a:p>
          <a:p>
            <a:r>
              <a:rPr kumimoji="1" lang="en-US" altLang="ja-JP" sz="1200" b="1" dirty="0" smtClean="0"/>
              <a:t>Internal processing log for </a:t>
            </a:r>
            <a:r>
              <a:rPr lang="en-US" altLang="ja-JP" sz="1200" b="1" dirty="0" smtClean="0"/>
              <a:t>trouble shoot.</a:t>
            </a:r>
          </a:p>
          <a:p>
            <a:endParaRPr lang="en-US" altLang="ja-JP" sz="1200" dirty="0" smtClean="0"/>
          </a:p>
          <a:p>
            <a:r>
              <a:rPr lang="en-US" altLang="ja-JP" sz="1200" dirty="0" smtClean="0"/>
              <a:t>If a carrier has trouble and if they provide this log to us, our engineer can investigate details.</a:t>
            </a:r>
            <a:endParaRPr kumimoji="1" lang="ja-JP" altLang="en-US" sz="12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292080" y="1990581"/>
            <a:ext cx="2664296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(Example) This log indicates follows.</a:t>
            </a:r>
          </a:p>
          <a:p>
            <a:r>
              <a:rPr kumimoji="1" lang="en-US" altLang="ja-JP" sz="1200" dirty="0" smtClean="0"/>
              <a:t>Handset #1 pushed its TALK key and it is hearing Dial tone. </a:t>
            </a:r>
            <a:endParaRPr kumimoji="1" lang="ja-JP" altLang="en-US" sz="1200" dirty="0"/>
          </a:p>
        </p:txBody>
      </p:sp>
      <p:sp>
        <p:nvSpPr>
          <p:cNvPr id="4" name="正方形/長方形 3"/>
          <p:cNvSpPr/>
          <p:nvPr/>
        </p:nvSpPr>
        <p:spPr>
          <a:xfrm>
            <a:off x="1187624" y="1556792"/>
            <a:ext cx="756000" cy="1368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1" name="正方形/長方形 20"/>
          <p:cNvSpPr/>
          <p:nvPr/>
        </p:nvSpPr>
        <p:spPr>
          <a:xfrm>
            <a:off x="3347864" y="1772816"/>
            <a:ext cx="432000" cy="18000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7" name="直線矢印コネクタ 6"/>
          <p:cNvCxnSpPr/>
          <p:nvPr/>
        </p:nvCxnSpPr>
        <p:spPr>
          <a:xfrm flipH="1" flipV="1">
            <a:off x="3851920" y="1862816"/>
            <a:ext cx="1440160" cy="27004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 flipV="1">
            <a:off x="1943624" y="2060848"/>
            <a:ext cx="3348456" cy="26070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5598144" y="3183359"/>
            <a:ext cx="2502248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This statement means</a:t>
            </a:r>
          </a:p>
          <a:p>
            <a:r>
              <a:rPr lang="en-US" altLang="ja-JP" sz="1200" dirty="0" smtClean="0"/>
              <a:t>this is a beginning point of detail log</a:t>
            </a:r>
            <a:endParaRPr kumimoji="1" lang="ja-JP" altLang="en-US" sz="1200" dirty="0"/>
          </a:p>
        </p:txBody>
      </p:sp>
      <p:sp>
        <p:nvSpPr>
          <p:cNvPr id="27" name="正方形/長方形 26"/>
          <p:cNvSpPr/>
          <p:nvPr/>
        </p:nvSpPr>
        <p:spPr>
          <a:xfrm>
            <a:off x="3347864" y="3376737"/>
            <a:ext cx="1656208" cy="265097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28" name="直線矢印コネクタ 27"/>
          <p:cNvCxnSpPr>
            <a:stCxn id="26" idx="1"/>
            <a:endCxn id="27" idx="3"/>
          </p:cNvCxnSpPr>
          <p:nvPr/>
        </p:nvCxnSpPr>
        <p:spPr>
          <a:xfrm flipH="1">
            <a:off x="5004072" y="3414192"/>
            <a:ext cx="594072" cy="9509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テキスト ボックス 29"/>
          <p:cNvSpPr txBox="1"/>
          <p:nvPr/>
        </p:nvSpPr>
        <p:spPr>
          <a:xfrm>
            <a:off x="4572000" y="4039965"/>
            <a:ext cx="1440160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Memory status</a:t>
            </a:r>
            <a:endParaRPr kumimoji="1" lang="ja-JP" altLang="en-US" sz="1200" dirty="0"/>
          </a:p>
        </p:txBody>
      </p:sp>
      <p:sp>
        <p:nvSpPr>
          <p:cNvPr id="33" name="正方形/長方形 32"/>
          <p:cNvSpPr/>
          <p:nvPr/>
        </p:nvSpPr>
        <p:spPr>
          <a:xfrm>
            <a:off x="2907036" y="3915058"/>
            <a:ext cx="710816" cy="22270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4" name="正方形/長方形 33"/>
          <p:cNvSpPr/>
          <p:nvPr/>
        </p:nvSpPr>
        <p:spPr>
          <a:xfrm>
            <a:off x="2992456" y="4677528"/>
            <a:ext cx="2641506" cy="489343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35" name="直線矢印コネクタ 34"/>
          <p:cNvCxnSpPr>
            <a:stCxn id="30" idx="1"/>
          </p:cNvCxnSpPr>
          <p:nvPr/>
        </p:nvCxnSpPr>
        <p:spPr>
          <a:xfrm flipH="1" flipV="1">
            <a:off x="3703272" y="4026411"/>
            <a:ext cx="868728" cy="15205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 flipH="1">
            <a:off x="5633962" y="4863366"/>
            <a:ext cx="868728" cy="111353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6444208" y="4695527"/>
            <a:ext cx="2376264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Power down logs.</a:t>
            </a:r>
          </a:p>
          <a:p>
            <a:r>
              <a:rPr lang="en-US" altLang="ja-JP" sz="1200" dirty="0" smtClean="0"/>
              <a:t>Boot up or reboot is logged here. </a:t>
            </a:r>
            <a:endParaRPr kumimoji="1" lang="ja-JP" altLang="en-US" sz="1200" dirty="0"/>
          </a:p>
        </p:txBody>
      </p:sp>
      <p:sp>
        <p:nvSpPr>
          <p:cNvPr id="41" name="正方形/長方形 40"/>
          <p:cNvSpPr/>
          <p:nvPr/>
        </p:nvSpPr>
        <p:spPr>
          <a:xfrm>
            <a:off x="2915816" y="5253023"/>
            <a:ext cx="1152128" cy="552241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2" name="直線矢印コネクタ 41"/>
          <p:cNvCxnSpPr/>
          <p:nvPr/>
        </p:nvCxnSpPr>
        <p:spPr>
          <a:xfrm flipH="1" flipV="1">
            <a:off x="4119016" y="5596729"/>
            <a:ext cx="741016" cy="64519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4684960" y="5469031"/>
            <a:ext cx="2654399" cy="120032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Handset registering information.</a:t>
            </a:r>
          </a:p>
          <a:p>
            <a:r>
              <a:rPr kumimoji="1" lang="en-US" altLang="ja-JP" sz="1200" dirty="0" smtClean="0"/>
              <a:t>In this case,</a:t>
            </a:r>
          </a:p>
          <a:p>
            <a:r>
              <a:rPr lang="en-US" altLang="ja-JP" sz="1200" dirty="0" smtClean="0"/>
              <a:t>Handset #1: TPA60</a:t>
            </a:r>
          </a:p>
          <a:p>
            <a:r>
              <a:rPr kumimoji="1" lang="en-US" altLang="ja-JP" sz="1200" dirty="0" smtClean="0"/>
              <a:t>Handset #2: TPA65</a:t>
            </a:r>
          </a:p>
          <a:p>
            <a:r>
              <a:rPr lang="en-US" altLang="ja-JP" sz="1200" dirty="0" smtClean="0"/>
              <a:t>Handset #3: not registered</a:t>
            </a:r>
          </a:p>
          <a:p>
            <a:r>
              <a:rPr kumimoji="1" lang="en-US" altLang="ja-JP" sz="1200" dirty="0" smtClean="0"/>
              <a:t>….</a:t>
            </a:r>
            <a:endParaRPr kumimoji="1" lang="ja-JP" altLang="en-US" sz="1200" dirty="0"/>
          </a:p>
        </p:txBody>
      </p:sp>
      <p:sp>
        <p:nvSpPr>
          <p:cNvPr id="2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20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73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テキスト ボックス 28"/>
          <p:cNvSpPr txBox="1"/>
          <p:nvPr/>
        </p:nvSpPr>
        <p:spPr>
          <a:xfrm>
            <a:off x="604709" y="1614765"/>
            <a:ext cx="4320000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1. Display the screen of “Embedded Web” by user operation.</a:t>
            </a:r>
            <a:endParaRPr kumimoji="1" lang="ja-JP" altLang="en-US" sz="1200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601216" y="764704"/>
            <a:ext cx="51194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/>
              <a:t>1</a:t>
            </a:r>
            <a:r>
              <a:rPr kumimoji="1" lang="en-US" altLang="ja-JP" sz="1400" b="1" dirty="0" smtClean="0"/>
              <a:t>-1. </a:t>
            </a:r>
            <a:r>
              <a:rPr lang="en-US" altLang="ja-JP" sz="1400" b="1" dirty="0"/>
              <a:t>Operation from the phone </a:t>
            </a:r>
            <a:r>
              <a:rPr lang="en-US" altLang="ja-JP" sz="1400" b="1" dirty="0" smtClean="0"/>
              <a:t>UI</a:t>
            </a:r>
            <a:endParaRPr lang="en-US" altLang="ja-JP" sz="1400" dirty="0"/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>
          <a:xfrm>
            <a:off x="457200" y="476672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/>
              <a:t>1</a:t>
            </a:r>
            <a:r>
              <a:rPr lang="en-US" altLang="ja-JP" b="1" u="sng" dirty="0" smtClean="0"/>
              <a:t>. Method of export Operational value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604709" y="3501008"/>
            <a:ext cx="4320000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2. </a:t>
            </a:r>
            <a:r>
              <a:rPr kumimoji="1" lang="en-US" altLang="ja-JP" sz="1200" b="1" dirty="0" smtClean="0"/>
              <a:t>Enter a digit </a:t>
            </a:r>
            <a:r>
              <a:rPr kumimoji="1" lang="en-US" altLang="ja-JP" sz="1200" b="1" dirty="0" smtClean="0">
                <a:solidFill>
                  <a:srgbClr val="FF0000"/>
                </a:solidFill>
              </a:rPr>
              <a:t>“*#”</a:t>
            </a:r>
          </a:p>
          <a:p>
            <a:r>
              <a:rPr lang="en-US" altLang="ja-JP" sz="1200" dirty="0"/>
              <a:t>-&gt; </a:t>
            </a:r>
            <a:r>
              <a:rPr lang="en-US" altLang="ja-JP" sz="1200" dirty="0" smtClean="0"/>
              <a:t>1.Send Operational value </a:t>
            </a:r>
            <a:r>
              <a:rPr lang="en-US" altLang="ja-JP" sz="1200" dirty="0"/>
              <a:t>to Syslog </a:t>
            </a:r>
            <a:r>
              <a:rPr lang="en-US" altLang="ja-JP" sz="1200" dirty="0" smtClean="0"/>
              <a:t>server.</a:t>
            </a:r>
          </a:p>
          <a:p>
            <a:r>
              <a:rPr lang="en-US" altLang="ja-JP" sz="1200" dirty="0"/>
              <a:t> </a:t>
            </a:r>
            <a:r>
              <a:rPr lang="en-US" altLang="ja-JP" sz="1200" dirty="0" smtClean="0"/>
              <a:t>       The Operational value is divided in each statement.</a:t>
            </a:r>
            <a:endParaRPr lang="en-US" altLang="ja-JP" sz="1200" dirty="0"/>
          </a:p>
        </p:txBody>
      </p:sp>
      <p:cxnSp>
        <p:nvCxnSpPr>
          <p:cNvPr id="4" name="直線コネクタ 3"/>
          <p:cNvCxnSpPr/>
          <p:nvPr/>
        </p:nvCxnSpPr>
        <p:spPr>
          <a:xfrm>
            <a:off x="6084168" y="1430714"/>
            <a:ext cx="0" cy="4968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8025026" y="1214610"/>
            <a:ext cx="0" cy="5184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2397358" y="2207754"/>
            <a:ext cx="744826" cy="97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V="1">
            <a:off x="2350096" y="2567903"/>
            <a:ext cx="792088" cy="380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3384" y="2155851"/>
            <a:ext cx="697725" cy="82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2107703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9" name="テキスト ボックス 58"/>
          <p:cNvSpPr txBox="1"/>
          <p:nvPr/>
        </p:nvSpPr>
        <p:spPr>
          <a:xfrm>
            <a:off x="1619672" y="4365104"/>
            <a:ext cx="874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>
                <a:solidFill>
                  <a:srgbClr val="FF0000"/>
                </a:solidFill>
              </a:rPr>
              <a:t>“*#”</a:t>
            </a:r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2242176" y="4513606"/>
            <a:ext cx="720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>
            <a:off x="3491880" y="4725144"/>
            <a:ext cx="2556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直線矢印コネクタ 61"/>
          <p:cNvCxnSpPr/>
          <p:nvPr/>
        </p:nvCxnSpPr>
        <p:spPr>
          <a:xfrm>
            <a:off x="6124505" y="50516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63" name="テキスト ボックス 62"/>
          <p:cNvSpPr txBox="1"/>
          <p:nvPr/>
        </p:nvSpPr>
        <p:spPr>
          <a:xfrm>
            <a:off x="6190501" y="4547592"/>
            <a:ext cx="1728192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>
                <a:solidFill>
                  <a:schemeClr val="accent6">
                    <a:lumMod val="75000"/>
                  </a:schemeClr>
                </a:solidFill>
              </a:rPr>
              <a:t>Send Operational value</a:t>
            </a:r>
          </a:p>
          <a:p>
            <a:r>
              <a:rPr lang="en-US" altLang="ja-JP" sz="1200" dirty="0" smtClean="0">
                <a:solidFill>
                  <a:schemeClr val="accent6">
                    <a:lumMod val="75000"/>
                  </a:schemeClr>
                </a:solidFill>
              </a:rPr>
              <a:t>in </a:t>
            </a:r>
            <a:r>
              <a:rPr lang="en-US" altLang="ja-JP" sz="1200" dirty="0">
                <a:solidFill>
                  <a:schemeClr val="accent6">
                    <a:lumMod val="75000"/>
                  </a:schemeClr>
                </a:solidFill>
              </a:rPr>
              <a:t>each </a:t>
            </a:r>
            <a:r>
              <a:rPr lang="en-US" altLang="ja-JP" sz="1200" dirty="0" smtClean="0">
                <a:solidFill>
                  <a:schemeClr val="accent6">
                    <a:lumMod val="75000"/>
                  </a:schemeClr>
                </a:solidFill>
              </a:rPr>
              <a:t>statement.</a:t>
            </a:r>
            <a:endParaRPr lang="ja-JP" altLang="en-US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66" name="直線矢印コネクタ 65"/>
          <p:cNvCxnSpPr/>
          <p:nvPr/>
        </p:nvCxnSpPr>
        <p:spPr>
          <a:xfrm>
            <a:off x="6124505" y="52040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pic>
        <p:nvPicPr>
          <p:cNvPr id="70" name="Picture 6" descr="C:\Users\5167824\Desktop\PIERSデータ\KX-TPA60-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2185" y="4365103"/>
            <a:ext cx="295106" cy="961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テキスト ボックス 74"/>
          <p:cNvSpPr txBox="1"/>
          <p:nvPr/>
        </p:nvSpPr>
        <p:spPr>
          <a:xfrm>
            <a:off x="7402076" y="404664"/>
            <a:ext cx="12459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b="1" dirty="0" smtClean="0"/>
              <a:t>Syslog server</a:t>
            </a:r>
            <a:endParaRPr lang="ja-JP" altLang="en-US" sz="1200" b="1" dirty="0"/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5501555" y="404664"/>
            <a:ext cx="1245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200" b="1" dirty="0" smtClean="0"/>
              <a:t>Panasonic</a:t>
            </a:r>
          </a:p>
          <a:p>
            <a:pPr algn="ctr"/>
            <a:r>
              <a:rPr lang="en-US" altLang="ja-JP" sz="1200" b="1" dirty="0" smtClean="0"/>
              <a:t>Endpoint</a:t>
            </a:r>
            <a:endParaRPr lang="ja-JP" altLang="en-US" sz="1200" b="1" dirty="0"/>
          </a:p>
        </p:txBody>
      </p:sp>
      <p:pic>
        <p:nvPicPr>
          <p:cNvPr id="77" name="Picture 2" descr="C:\Users\5167824\Desktop\PIERSデータ\KX-TGP600-D1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635" y="857928"/>
            <a:ext cx="807740" cy="69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8" name="Picture 2" descr="C:\Users\4020733.PCC-AD\AppData\Local\Microsoft\Windows\Temporary Internet Files\Content.IE5\EF41V8XS\web-server-icon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857928"/>
            <a:ext cx="713364" cy="713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4" name="直線矢印コネクタ 33"/>
          <p:cNvCxnSpPr/>
          <p:nvPr/>
        </p:nvCxnSpPr>
        <p:spPr>
          <a:xfrm>
            <a:off x="6124505" y="53564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5" name="直線矢印コネクタ 34"/>
          <p:cNvCxnSpPr/>
          <p:nvPr/>
        </p:nvCxnSpPr>
        <p:spPr>
          <a:xfrm>
            <a:off x="6124505" y="55088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8" name="直線矢印コネクタ 37"/>
          <p:cNvCxnSpPr/>
          <p:nvPr/>
        </p:nvCxnSpPr>
        <p:spPr>
          <a:xfrm>
            <a:off x="6124505" y="5661248"/>
            <a:ext cx="18720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0" name="直線矢印コネクタ 39"/>
          <p:cNvCxnSpPr/>
          <p:nvPr/>
        </p:nvCxnSpPr>
        <p:spPr>
          <a:xfrm>
            <a:off x="2042246" y="5657472"/>
            <a:ext cx="0" cy="23083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テキスト ボックス 40"/>
          <p:cNvSpPr txBox="1"/>
          <p:nvPr/>
        </p:nvSpPr>
        <p:spPr>
          <a:xfrm>
            <a:off x="1331640" y="5888305"/>
            <a:ext cx="1440160" cy="2769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200" dirty="0" smtClean="0">
                <a:solidFill>
                  <a:schemeClr val="tx1"/>
                </a:solidFill>
              </a:rPr>
              <a:t>(Idle display)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43" name="直線コネクタ 42"/>
          <p:cNvCxnSpPr/>
          <p:nvPr/>
        </p:nvCxnSpPr>
        <p:spPr>
          <a:xfrm flipV="1">
            <a:off x="2395654" y="4595936"/>
            <a:ext cx="746531" cy="2211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V="1">
            <a:off x="2348392" y="4877749"/>
            <a:ext cx="793793" cy="7114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797152"/>
            <a:ext cx="697725" cy="824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Rectangle 6"/>
          <p:cNvSpPr>
            <a:spLocks noChangeArrowheads="1"/>
          </p:cNvSpPr>
          <p:nvPr/>
        </p:nvSpPr>
        <p:spPr bwMode="auto">
          <a:xfrm>
            <a:off x="0" y="0"/>
            <a:ext cx="9144000" cy="404813"/>
          </a:xfrm>
          <a:prstGeom prst="rect">
            <a:avLst/>
          </a:prstGeom>
          <a:solidFill>
            <a:srgbClr val="0000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>
              <a:buNone/>
            </a:pPr>
            <a:r>
              <a:rPr lang="en-US" altLang="ja-JP" sz="2000" b="1" dirty="0">
                <a:solidFill>
                  <a:schemeClr val="bg1"/>
                </a:solidFill>
              </a:rPr>
              <a:t>Export Application log</a:t>
            </a:r>
          </a:p>
        </p:txBody>
      </p:sp>
      <p:sp>
        <p:nvSpPr>
          <p:cNvPr id="47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Operational value</a:t>
            </a:r>
          </a:p>
        </p:txBody>
      </p:sp>
      <p:sp>
        <p:nvSpPr>
          <p:cNvPr id="49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21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7390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30"/>
          <p:cNvSpPr txBox="1"/>
          <p:nvPr/>
        </p:nvSpPr>
        <p:spPr>
          <a:xfrm>
            <a:off x="251520" y="116632"/>
            <a:ext cx="5119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sz="2000" dirty="0" smtClean="0">
                <a:solidFill>
                  <a:schemeClr val="accent6">
                    <a:lumMod val="75000"/>
                  </a:schemeClr>
                </a:solidFill>
              </a:rPr>
              <a:t>Operational value </a:t>
            </a:r>
            <a:r>
              <a:rPr lang="en-US" altLang="ja-JP" sz="2000" dirty="0">
                <a:solidFill>
                  <a:schemeClr val="accent6">
                    <a:lumMod val="75000"/>
                  </a:schemeClr>
                </a:solidFill>
              </a:rPr>
              <a:t>(Sample)</a:t>
            </a:r>
            <a:endParaRPr lang="ja-JP" altLang="en-US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95536" y="3363957"/>
            <a:ext cx="5184576" cy="2308324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&lt;15&gt;Aug  4 02:02:24 LINKFUNC[4275]: mac:08002353EB07 &lt;7&gt; # Panasonic SIP Phone Standard Format File #</a:t>
            </a:r>
          </a:p>
          <a:p>
            <a:r>
              <a:rPr lang="en-US" altLang="ja-JP" sz="800" dirty="0"/>
              <a:t>&lt;15&gt;Aug  4 02:02:24 LINKFUNC[4275]: mac:08002353EB07 &lt;7&gt; </a:t>
            </a:r>
          </a:p>
          <a:p>
            <a:r>
              <a:rPr lang="en-US" altLang="ja-JP" sz="800" dirty="0"/>
              <a:t>&lt;15&gt;Aug  4 02:02:24 LINKFUNC[4275]: mac:08002353EB07 &lt;7&gt; MULTI_NUMBER_ENABLE="N"</a:t>
            </a:r>
          </a:p>
          <a:p>
            <a:r>
              <a:rPr lang="en-US" altLang="ja-JP" sz="800" dirty="0"/>
              <a:t>&lt;15&gt;Aug  4 02:02:24 LINKFUNC[4275]: mac:08002353EB07 &lt;7&gt; WIDEBAND_AUDIO_ENABLE="N"</a:t>
            </a:r>
          </a:p>
          <a:p>
            <a:r>
              <a:rPr lang="en-US" altLang="ja-JP" sz="800" dirty="0"/>
              <a:t>&lt;15&gt;Aug  4 02:02:24 LINKFUNC[4275]: mac:08002353EB07 &lt;7&gt; CODEC_G722AMR_ENABLE="N"</a:t>
            </a:r>
          </a:p>
          <a:p>
            <a:r>
              <a:rPr lang="en-US" altLang="ja-JP" sz="800" dirty="0"/>
              <a:t>&lt;15&gt;Aug  4 02:02:24 LINKFUNC[4275]: mac:08002353EB07 &lt;7&gt; FACTORY_RESET_ENABLE="Y"</a:t>
            </a:r>
          </a:p>
          <a:p>
            <a:r>
              <a:rPr lang="en-US" altLang="ja-JP" sz="800" dirty="0"/>
              <a:t>&lt;15&gt;Aug  4 02:02:24 LINKFUNC[4275]: mac:08002353EB07 &lt;7&gt; FWD_DND_MENU_ENABLE="Y"</a:t>
            </a:r>
          </a:p>
          <a:p>
            <a:r>
              <a:rPr lang="en-US" altLang="ja-JP" sz="800" dirty="0"/>
              <a:t>&lt;15&gt;Aug  4 02:02:24 LINKFUNC[4275]: mac:08002353EB07 &lt;7&gt; BLOCK_ANONY_MENU_ENABLE="Y"</a:t>
            </a:r>
          </a:p>
          <a:p>
            <a:r>
              <a:rPr lang="en-US" altLang="ja-JP" sz="800" dirty="0"/>
              <a:t>&lt;15&gt;Aug  4 02:02:24 LINKFUNC[4275]: mac:08002353EB07 &lt;7&gt; CALL_SETTINGS_MENU_ENABLE="Y"</a:t>
            </a:r>
          </a:p>
          <a:p>
            <a:r>
              <a:rPr lang="en-US" altLang="ja-JP" sz="800" dirty="0"/>
              <a:t>&lt;15&gt;Aug  4 02:02:24 LINKFUNC[4275]: mac:08002353EB07 &lt;7&gt; ANONY_CALL_MENU_ENABLE="Y"</a:t>
            </a:r>
          </a:p>
          <a:p>
            <a:r>
              <a:rPr lang="en-US" altLang="ja-JP" sz="800" dirty="0"/>
              <a:t>&lt;15&gt;Aug  4 02:02:24 LINKFUNC[4275]: mac:08002353EB07 &lt;7&gt; SIP_TRUNK_MODE_ENABLE="N"</a:t>
            </a:r>
          </a:p>
          <a:p>
            <a:r>
              <a:rPr lang="en-US" altLang="ja-JP" sz="800" dirty="0"/>
              <a:t>&lt;15&gt;Aug  4 02:02:24 LINKFUNC[4275]: mac:08002353EB07 &lt;7&gt; SIP_NON_REGISTER_ENABLE="N"</a:t>
            </a:r>
          </a:p>
          <a:p>
            <a:r>
              <a:rPr lang="en-US" altLang="ja-JP" sz="800" dirty="0"/>
              <a:t>&lt;15&gt;Aug  4 02:02:24 LINKFUNC[4275]: mac:08002353EB07 &lt;7&gt; RTP_KEEP_ENABLE="N"</a:t>
            </a:r>
          </a:p>
          <a:p>
            <a:r>
              <a:rPr lang="en-US" altLang="ja-JP" sz="800" dirty="0"/>
              <a:t>&lt;15&gt;Aug  4 02:02:24 LINKFUNC[4275]: mac:08002353EB07 &lt;7&gt; AUTO_INPUT_KEY_TIME="0"</a:t>
            </a:r>
          </a:p>
          <a:p>
            <a:r>
              <a:rPr lang="en-US" altLang="ja-JP" sz="800" dirty="0"/>
              <a:t>&lt;15&gt;Aug  4 02:02:24 LINKFUNC[4275]: mac:08002353EB07 &lt;7&gt; TIME_ZONE_SET_ENABLE="N"</a:t>
            </a:r>
          </a:p>
          <a:p>
            <a:r>
              <a:rPr lang="en-US" altLang="ja-JP" sz="800" dirty="0"/>
              <a:t>&lt;15&gt;Aug  4 02:02:24 LINKFUNC[4275]: mac:08002353EB07 &lt;7&gt; DISCLOSE_FUNCTION_ENABLE="</a:t>
            </a:r>
            <a:r>
              <a:rPr lang="en-US" altLang="ja-JP" sz="800" dirty="0" smtClean="0"/>
              <a:t>Y“</a:t>
            </a:r>
          </a:p>
          <a:p>
            <a:r>
              <a:rPr lang="en-US" altLang="ja-JP" sz="800" dirty="0" smtClean="0"/>
              <a:t>…….</a:t>
            </a:r>
          </a:p>
          <a:p>
            <a:endParaRPr lang="en-US" altLang="ja-JP" sz="800" dirty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539552" y="458669"/>
            <a:ext cx="65265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Syslog server has Operational value in text file as follows.</a:t>
            </a:r>
            <a:endParaRPr kumimoji="1" lang="en-US" altLang="ja-JP" sz="1400" dirty="0" smtClean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796136" y="3068960"/>
            <a:ext cx="3024336" cy="46166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1.This statement means</a:t>
            </a:r>
          </a:p>
          <a:p>
            <a:r>
              <a:rPr lang="en-US" altLang="ja-JP" sz="1200" dirty="0" smtClean="0"/>
              <a:t>this is a beginning point of Operational value</a:t>
            </a:r>
            <a:endParaRPr kumimoji="1" lang="ja-JP" altLang="en-US" sz="1200" dirty="0"/>
          </a:p>
        </p:txBody>
      </p:sp>
      <p:sp>
        <p:nvSpPr>
          <p:cNvPr id="39" name="正方形/長方形 38"/>
          <p:cNvSpPr/>
          <p:nvPr/>
        </p:nvSpPr>
        <p:spPr>
          <a:xfrm>
            <a:off x="3131840" y="3333277"/>
            <a:ext cx="1908000" cy="25077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4" name="直線矢印コネクタ 43"/>
          <p:cNvCxnSpPr>
            <a:stCxn id="36" idx="1"/>
            <a:endCxn id="39" idx="3"/>
          </p:cNvCxnSpPr>
          <p:nvPr/>
        </p:nvCxnSpPr>
        <p:spPr>
          <a:xfrm flipH="1">
            <a:off x="5039840" y="3299793"/>
            <a:ext cx="756296" cy="158870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251520" y="910462"/>
            <a:ext cx="65595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dirty="0" smtClean="0"/>
              <a:t>Procedure how to create Config file from above Operational value text file </a:t>
            </a:r>
            <a:endParaRPr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539552" y="1178749"/>
            <a:ext cx="7750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1. Find beginning point of Operational value, “# </a:t>
            </a:r>
            <a:r>
              <a:rPr lang="en-US" altLang="ja-JP" sz="1400" dirty="0"/>
              <a:t>Panasonic SIP Phone Standard Format File </a:t>
            </a:r>
            <a:r>
              <a:rPr lang="en-US" altLang="ja-JP" sz="1400" dirty="0" smtClean="0"/>
              <a:t>#”.</a:t>
            </a:r>
          </a:p>
          <a:p>
            <a:r>
              <a:rPr lang="en-US" altLang="ja-JP" sz="1400" dirty="0" smtClean="0"/>
              <a:t>2. Filter in “LINKFUNC” from beginning point forward.</a:t>
            </a:r>
          </a:p>
          <a:p>
            <a:r>
              <a:rPr kumimoji="1" lang="en-US" altLang="ja-JP" sz="1400" dirty="0" smtClean="0"/>
              <a:t>3. Remove description except configuration parameter.</a:t>
            </a:r>
          </a:p>
          <a:p>
            <a:r>
              <a:rPr lang="en-US" altLang="ja-JP" sz="1400" dirty="0" smtClean="0"/>
              <a:t>4. </a:t>
            </a:r>
            <a:r>
              <a:rPr lang="en-US" altLang="ja-JP" sz="1400" dirty="0"/>
              <a:t>Add </a:t>
            </a:r>
            <a:r>
              <a:rPr lang="en-US" altLang="ja-JP" sz="1400" dirty="0" smtClean="0"/>
              <a:t>SIP password information, </a:t>
            </a:r>
            <a:r>
              <a:rPr lang="en-US" altLang="ja-JP" sz="1400" dirty="0"/>
              <a:t>“SIP_PASS_n”</a:t>
            </a:r>
            <a:r>
              <a:rPr lang="en-US" altLang="ja-JP" sz="1400" dirty="0" smtClean="0"/>
              <a:t>.</a:t>
            </a:r>
            <a:endParaRPr kumimoji="1" lang="en-US" altLang="ja-JP" sz="1400" dirty="0" smtClean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2123728" y="2636912"/>
            <a:ext cx="4680520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2. “LINKFUNC” from beginning point forward means Operational value.</a:t>
            </a:r>
            <a:endParaRPr kumimoji="1" lang="ja-JP" altLang="en-US" sz="1200" dirty="0"/>
          </a:p>
        </p:txBody>
      </p:sp>
      <p:sp>
        <p:nvSpPr>
          <p:cNvPr id="50" name="正方形/長方形 49"/>
          <p:cNvSpPr/>
          <p:nvPr/>
        </p:nvSpPr>
        <p:spPr>
          <a:xfrm>
            <a:off x="1331640" y="3296017"/>
            <a:ext cx="504056" cy="21540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51" name="直線矢印コネクタ 50"/>
          <p:cNvCxnSpPr/>
          <p:nvPr/>
        </p:nvCxnSpPr>
        <p:spPr>
          <a:xfrm flipH="1">
            <a:off x="1741494" y="2913911"/>
            <a:ext cx="382234" cy="382107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/>
          <p:cNvSpPr/>
          <p:nvPr/>
        </p:nvSpPr>
        <p:spPr>
          <a:xfrm>
            <a:off x="395536" y="3368025"/>
            <a:ext cx="2700000" cy="215407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352067" y="5888305"/>
            <a:ext cx="1476376" cy="27699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ja-JP" sz="1200" dirty="0" smtClean="0"/>
              <a:t>3. Remove this part</a:t>
            </a:r>
            <a:endParaRPr kumimoji="1" lang="ja-JP" altLang="en-US" sz="1200" dirty="0"/>
          </a:p>
        </p:txBody>
      </p:sp>
      <p:cxnSp>
        <p:nvCxnSpPr>
          <p:cNvPr id="54" name="直線矢印コネクタ 53"/>
          <p:cNvCxnSpPr/>
          <p:nvPr/>
        </p:nvCxnSpPr>
        <p:spPr>
          <a:xfrm flipV="1">
            <a:off x="1965902" y="5384249"/>
            <a:ext cx="229834" cy="504056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6228184" y="4289028"/>
            <a:ext cx="2520280" cy="2308324"/>
          </a:xfrm>
          <a:prstGeom prst="rect">
            <a:avLst/>
          </a:prstGeom>
          <a:solidFill>
            <a:srgbClr val="FFFFCC"/>
          </a:solidFill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800" dirty="0"/>
              <a:t># Panasonic SIP Phone Standard Format File #</a:t>
            </a:r>
          </a:p>
          <a:p>
            <a:endParaRPr lang="en-US" altLang="ja-JP" sz="800" dirty="0"/>
          </a:p>
          <a:p>
            <a:r>
              <a:rPr lang="en-US" altLang="ja-JP" sz="800" dirty="0"/>
              <a:t>MULTI_NUMBER_ENABLE="N"</a:t>
            </a:r>
          </a:p>
          <a:p>
            <a:r>
              <a:rPr lang="en-US" altLang="ja-JP" sz="800" dirty="0"/>
              <a:t>WIDEBAND_AUDIO_ENABLE="N"</a:t>
            </a:r>
          </a:p>
          <a:p>
            <a:r>
              <a:rPr lang="en-US" altLang="ja-JP" sz="800" dirty="0"/>
              <a:t>CODEC_G722AMR_ENABLE="N"</a:t>
            </a:r>
          </a:p>
          <a:p>
            <a:r>
              <a:rPr lang="en-US" altLang="ja-JP" sz="800" dirty="0"/>
              <a:t>FACTORY_RESET_ENABLE="Y"</a:t>
            </a:r>
          </a:p>
          <a:p>
            <a:r>
              <a:rPr lang="en-US" altLang="ja-JP" sz="800" dirty="0"/>
              <a:t>FWD_DND_MENU_ENABLE="Y"</a:t>
            </a:r>
          </a:p>
          <a:p>
            <a:r>
              <a:rPr lang="en-US" altLang="ja-JP" sz="800" dirty="0"/>
              <a:t>BLOCK_ANONY_MENU_ENABLE="Y"</a:t>
            </a:r>
          </a:p>
          <a:p>
            <a:r>
              <a:rPr lang="en-US" altLang="ja-JP" sz="800" dirty="0"/>
              <a:t>CALL_SETTINGS_MENU_ENABLE="Y"</a:t>
            </a:r>
          </a:p>
          <a:p>
            <a:r>
              <a:rPr lang="en-US" altLang="ja-JP" sz="800" dirty="0"/>
              <a:t>ANONY_CALL_MENU_ENABLE="Y"</a:t>
            </a:r>
          </a:p>
          <a:p>
            <a:r>
              <a:rPr lang="en-US" altLang="ja-JP" sz="800" dirty="0"/>
              <a:t>SIP_TRUNK_MODE_ENABLE="N"</a:t>
            </a:r>
          </a:p>
          <a:p>
            <a:r>
              <a:rPr lang="en-US" altLang="ja-JP" sz="800" dirty="0"/>
              <a:t>SIP_NON_REGISTER_ENABLE="N"</a:t>
            </a:r>
          </a:p>
          <a:p>
            <a:r>
              <a:rPr lang="en-US" altLang="ja-JP" sz="800" dirty="0"/>
              <a:t>RTP_KEEP_ENABLE="N"</a:t>
            </a:r>
          </a:p>
          <a:p>
            <a:r>
              <a:rPr lang="en-US" altLang="ja-JP" sz="800" dirty="0"/>
              <a:t>AUTO_INPUT_KEY_TIME="0"</a:t>
            </a:r>
          </a:p>
          <a:p>
            <a:r>
              <a:rPr lang="en-US" altLang="ja-JP" sz="800" dirty="0"/>
              <a:t>TIME_ZONE_SET_ENABLE="N"</a:t>
            </a:r>
          </a:p>
          <a:p>
            <a:r>
              <a:rPr lang="en-US" altLang="ja-JP" sz="800" dirty="0"/>
              <a:t>DISCLOSE_FUNCTION_ENABLE="Y"</a:t>
            </a:r>
          </a:p>
          <a:p>
            <a:r>
              <a:rPr lang="en-US" altLang="ja-JP" sz="800" dirty="0" smtClean="0"/>
              <a:t>…….</a:t>
            </a:r>
          </a:p>
          <a:p>
            <a:endParaRPr lang="en-US" altLang="ja-JP" sz="8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6228184" y="3964203"/>
            <a:ext cx="17314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dirty="0" smtClean="0"/>
              <a:t>Config file</a:t>
            </a:r>
          </a:p>
        </p:txBody>
      </p:sp>
      <p:sp>
        <p:nvSpPr>
          <p:cNvPr id="57" name="下矢印 56"/>
          <p:cNvSpPr/>
          <p:nvPr/>
        </p:nvSpPr>
        <p:spPr>
          <a:xfrm rot="17959895">
            <a:off x="5366993" y="5002117"/>
            <a:ext cx="792088" cy="787217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176298" y="2833772"/>
            <a:ext cx="17314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sz="1400" b="1"/>
            </a:lvl1pPr>
          </a:lstStyle>
          <a:p>
            <a:r>
              <a:rPr lang="en-US" altLang="ja-JP" dirty="0" smtClean="0"/>
              <a:t>Operational value</a:t>
            </a:r>
          </a:p>
          <a:p>
            <a:r>
              <a:rPr lang="en-US" altLang="ja-JP" dirty="0" smtClean="0"/>
              <a:t>in text file</a:t>
            </a:r>
          </a:p>
        </p:txBody>
      </p:sp>
      <p:sp>
        <p:nvSpPr>
          <p:cNvPr id="21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22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0070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3</a:t>
            </a:fld>
            <a:endParaRPr kumimoji="1" lang="ja-JP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1. Outline</a:t>
            </a:r>
          </a:p>
        </p:txBody>
      </p:sp>
      <p:sp>
        <p:nvSpPr>
          <p:cNvPr id="7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1.Outline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241176" y="476672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What kind of log can the phone export ?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11560" y="806624"/>
            <a:ext cx="748883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Power Down log</a:t>
            </a:r>
          </a:p>
          <a:p>
            <a:pPr defTabSz="269875"/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When the phone restarts, the reason of restart is logged.</a:t>
            </a:r>
            <a:endParaRPr kumimoji="1"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Event log</a:t>
            </a:r>
          </a:p>
          <a:p>
            <a:pPr defTabSz="269875"/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	The internal events of the phone are logged.</a:t>
            </a:r>
          </a:p>
          <a:p>
            <a:pPr defTabSz="269875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It is used to analyze the internal processing of the phone. 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SIP Packet log</a:t>
            </a:r>
          </a:p>
          <a:p>
            <a:pPr defTabSz="269875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	The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transmitted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received of SIP packet are logged.</a:t>
            </a:r>
            <a:endParaRPr kumimoji="1"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9875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	It is used to analyze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SIP protocol. 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9875"/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altLang="ja-JP" sz="1600" u="sng" dirty="0">
                <a:latin typeface="Arial" panose="020B0604020202020204" pitchFamily="34" charset="0"/>
                <a:cs typeface="Arial" panose="020B0604020202020204" pitchFamily="34" charset="0"/>
              </a:rPr>
              <a:t>Application log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(= </a:t>
            </a:r>
            <a:r>
              <a:rPr lang="en-US" altLang="ja-JP" sz="1600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internal processing </a:t>
            </a:r>
            <a:r>
              <a:rPr lang="en-US" altLang="ja-JP" sz="1600" dirty="0" smtClean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log)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9875"/>
            <a:r>
              <a:rPr lang="en-US" altLang="ja-JP" sz="16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US" altLang="ja-JP" sz="1600" u="sng" dirty="0">
                <a:latin typeface="Arial" panose="020B0604020202020204" pitchFamily="34" charset="0"/>
                <a:cs typeface="Arial" panose="020B0604020202020204" pitchFamily="34" charset="0"/>
              </a:rPr>
              <a:t>Operational value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(= Actual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configuration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settings)</a:t>
            </a:r>
          </a:p>
          <a:p>
            <a:pPr defTabSz="269875"/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6. DECT monitoring log  </a:t>
            </a:r>
            <a:r>
              <a:rPr lang="en-US" altLang="ja-JP" sz="105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(TGP600 only)</a:t>
            </a:r>
            <a:endParaRPr lang="en-US" altLang="ja-JP" sz="105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1572"/>
              </p:ext>
            </p:extLst>
          </p:nvPr>
        </p:nvGraphicFramePr>
        <p:xfrm>
          <a:off x="664518" y="4221088"/>
          <a:ext cx="6000878" cy="2160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8930"/>
                <a:gridCol w="2172018"/>
                <a:gridCol w="1979930"/>
              </a:tblGrid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Items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Export via WEB</a:t>
                      </a:r>
                      <a:r>
                        <a:rPr kumimoji="1" lang="ja-JP" altLang="en-US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</a:t>
                      </a:r>
                      <a:endParaRPr kumimoji="1" lang="ja-JP" altLang="en-US" sz="1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Export via syslog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Down log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 log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 smtClean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 smtClean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 Packet log</a:t>
                      </a:r>
                      <a:endParaRPr kumimoji="1" lang="ja-JP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 smtClean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 smtClean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</a:t>
                      </a:r>
                      <a:r>
                        <a:rPr kumimoji="1" lang="en-US" altLang="ja-JP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 </a:t>
                      </a:r>
                      <a:endParaRPr kumimoji="1" lang="ja-JP" altLang="en-US" sz="14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Operational Value</a:t>
                      </a:r>
                      <a:endParaRPr kumimoji="1" lang="ja-JP" altLang="en-US" sz="14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dirty="0" smtClean="0">
                        <a:latin typeface="Wingdings" panose="05000000000000000000" pitchFamily="2" charset="2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08606">
                <a:tc>
                  <a:txBody>
                    <a:bodyPr/>
                    <a:lstStyle/>
                    <a:p>
                      <a:r>
                        <a:rPr kumimoji="1" lang="en-US" altLang="ja-JP" sz="1400" b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DECT monitoring</a:t>
                      </a:r>
                      <a:endParaRPr kumimoji="1" lang="ja-JP" altLang="en-US" sz="1400" b="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View current status</a:t>
                      </a:r>
                      <a:endParaRPr kumimoji="1" lang="ja-JP" altLang="en-US" sz="14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dirty="0" smtClean="0">
                          <a:solidFill>
                            <a:srgbClr val="FF0000"/>
                          </a:solidFill>
                          <a:latin typeface="Wingdings" panose="05000000000000000000" pitchFamily="2" charset="2"/>
                          <a:cs typeface="Arial" panose="020B0604020202020204" pitchFamily="34" charset="0"/>
                        </a:rPr>
                        <a:t>ü</a:t>
                      </a:r>
                      <a:endParaRPr kumimoji="1" lang="ja-JP" altLang="en-US" sz="1400" b="1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237803" y="3492748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2. How to export ?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33570" y="3808323"/>
            <a:ext cx="82589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1600" dirty="0" smtClean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You can export logs via a) WEB GUI or  b) Syslog *</a:t>
            </a:r>
            <a:r>
              <a:rPr lang="en-US" altLang="ja-JP" sz="1200" dirty="0" smtClean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need to prepare syslog server 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5903168" y="2430919"/>
            <a:ext cx="1762705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ja-JP" sz="1050" dirty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Firmware </a:t>
            </a:r>
            <a:r>
              <a:rPr lang="en-US" altLang="ja-JP" sz="1050" dirty="0" smtClean="0"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version:</a:t>
            </a:r>
          </a:p>
          <a:p>
            <a:pPr>
              <a:spcBef>
                <a:spcPct val="0"/>
              </a:spcBef>
            </a:pPr>
            <a:r>
              <a:rPr lang="en-US" altLang="ja-JP" sz="1050" dirty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</a:t>
            </a:r>
            <a:r>
              <a:rPr lang="en-US" altLang="ja-JP" sz="1050" dirty="0" smtClean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  KX-TGP600 V2.104</a:t>
            </a:r>
            <a:endParaRPr lang="en-US" altLang="ja-JP" sz="1050" dirty="0">
              <a:solidFill>
                <a:srgbClr val="0065B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ja-JP" sz="1050" dirty="0" smtClean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   KX-HDV130 V2.100</a:t>
            </a:r>
            <a:endParaRPr lang="en-US" altLang="ja-JP" sz="1050" dirty="0">
              <a:solidFill>
                <a:srgbClr val="0065B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ja-JP" sz="1050" dirty="0" smtClean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   KX-HDV230 V2.100</a:t>
            </a:r>
            <a:endParaRPr lang="en-US" altLang="ja-JP" sz="1050" dirty="0">
              <a:solidFill>
                <a:srgbClr val="0065B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ja-JP" sz="1050" dirty="0" smtClean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   KX-HDV330 V2.100</a:t>
            </a:r>
          </a:p>
          <a:p>
            <a:pPr>
              <a:spcBef>
                <a:spcPct val="0"/>
              </a:spcBef>
            </a:pPr>
            <a:r>
              <a:rPr lang="en-US" altLang="ja-JP" sz="1050" dirty="0" smtClean="0">
                <a:solidFill>
                  <a:srgbClr val="0065B0"/>
                </a:solidFill>
                <a:latin typeface="Arial" panose="020B0604020202020204" pitchFamily="34" charset="0"/>
                <a:ea typeface="Arial Unicode MS" pitchFamily="50" charset="-128"/>
                <a:cs typeface="Arial" panose="020B0604020202020204" pitchFamily="34" charset="0"/>
              </a:rPr>
              <a:t>    KX-HDV430 V2.105</a:t>
            </a:r>
            <a:endParaRPr lang="en-US" altLang="ja-JP" sz="1050" dirty="0">
              <a:solidFill>
                <a:srgbClr val="0065B0"/>
              </a:solidFill>
              <a:latin typeface="Arial" panose="020B0604020202020204" pitchFamily="34" charset="0"/>
              <a:ea typeface="Arial Unicode MS" pitchFamily="50" charset="-128"/>
              <a:cs typeface="Arial" panose="020B0604020202020204" pitchFamily="34" charset="0"/>
            </a:endParaRPr>
          </a:p>
        </p:txBody>
      </p:sp>
      <p:sp>
        <p:nvSpPr>
          <p:cNvPr id="3" name="右中かっこ 2"/>
          <p:cNvSpPr/>
          <p:nvPr/>
        </p:nvSpPr>
        <p:spPr>
          <a:xfrm>
            <a:off x="5543539" y="2834479"/>
            <a:ext cx="324605" cy="46203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94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5586360"/>
              </p:ext>
            </p:extLst>
          </p:nvPr>
        </p:nvGraphicFramePr>
        <p:xfrm>
          <a:off x="187325" y="898778"/>
          <a:ext cx="8849171" cy="537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7455"/>
                <a:gridCol w="1861076"/>
                <a:gridCol w="2304256"/>
                <a:gridCol w="3456384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Items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Common setting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Related settings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Down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(none)</a:t>
                      </a:r>
                      <a:endParaRPr kumimoji="1" lang="ja-JP" alt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(none)</a:t>
                      </a:r>
                      <a:endParaRPr kumimoji="1" lang="ja-JP" alt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since first version</a:t>
                      </a:r>
                      <a:endParaRPr kumimoji="1" lang="ja-JP" alt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a) If you export via WEB</a:t>
                      </a:r>
                      <a:r>
                        <a:rPr kumimoji="1" lang="ja-JP" alt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GUI, do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not specify the syslog server address.</a:t>
                      </a:r>
                    </a:p>
                    <a:p>
                      <a:pPr marL="0" indent="0">
                        <a:buNone/>
                      </a:pPr>
                      <a:r>
                        <a:rPr kumimoji="1" lang="ja-JP" alt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↓</a:t>
                      </a:r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SYSLOG_ADDR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=““ (NULL)</a:t>
                      </a:r>
                    </a:p>
                    <a:p>
                      <a:pPr marL="0" indent="0">
                        <a:buNone/>
                      </a:pPr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b)</a:t>
                      </a:r>
                      <a:r>
                        <a:rPr kumimoji="1" lang="ja-JP" alt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export via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Syslog, </a:t>
                      </a:r>
                      <a:r>
                        <a:rPr kumimoji="1" lang="ja-JP" alt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　　　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please specify the syslog server address.</a:t>
                      </a:r>
                    </a:p>
                    <a:p>
                      <a:r>
                        <a:rPr kumimoji="1" lang="ja-JP" alt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↓</a:t>
                      </a:r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SYSLOG_ADDR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=“</a:t>
                      </a:r>
                      <a:r>
                        <a:rPr kumimoji="1" lang="en-US" altLang="ja-JP" sz="1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xxx.xxx.xxx.xxx</a:t>
                      </a: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(example)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LOGGING_LEVEL_DNS=“6"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LOGGING_LEVEL_NW1=“6"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LOGGING_LEVEL_FILE=“6"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LOGGING_LEVEL_TR069=“6"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LOGGING_LEVEL_STUN=“6"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LOGGING_LEVEL_NW2=“6"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LOGGING_LEVEL_CFGPARSE=“6“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Supported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since first version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If you try to get the logs, please set  “6” to logging level. </a:t>
                      </a:r>
                    </a:p>
                    <a:p>
                      <a:endParaRPr kumimoji="1" lang="en-US" altLang="ja-JP" sz="1000" baseline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Syslog level [0 &lt;-&gt; 6]</a:t>
                      </a:r>
                    </a:p>
                    <a:p>
                      <a:r>
                        <a:rPr lang="en-US" altLang="ja-JP" sz="1000" dirty="0" smtClean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6:info  -&gt; recommend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5:notice 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4:warning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3:error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2:critical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1:alert</a:t>
                      </a:r>
                    </a:p>
                    <a:p>
                      <a:r>
                        <a:rPr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0:emergency</a:t>
                      </a:r>
                      <a:endParaRPr lang="ja-JP" alt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9142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 Packet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(example)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LOGGING_LEVEL_SIP="6"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SYSLOG_SIP_PACKET_ENABLE="Y“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12738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 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SYSLOG_OUT_START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“N”-&gt;“Y”: Logging Started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“Y”-&gt;“N”: Logging Stopped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“L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ogging Started” means the phone starts logging its internal processing log (Application log) and send it to Syslog server in each case.</a:t>
                      </a: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“Logging Stopped” means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phone stops logging Application log. And the phone sends Application log details to Syslog server.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Application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log (details)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-Memory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-Process</a:t>
                      </a:r>
                    </a:p>
                    <a:p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-Ps tree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-Power down log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-Kernel log</a:t>
                      </a: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-Event log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-Handset information </a:t>
                      </a:r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(DECT monitoring)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Operational Value</a:t>
                      </a:r>
                      <a:endParaRPr kumimoji="1" lang="ja-JP" altLang="en-US" sz="10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(none)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phone sends Operational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Value to Syslog server in each specified user operation.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4</a:t>
            </a:fld>
            <a:endParaRPr kumimoji="1" lang="ja-JP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1. Outline</a:t>
            </a:r>
          </a:p>
        </p:txBody>
      </p:sp>
      <p:sp>
        <p:nvSpPr>
          <p:cNvPr id="11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1.Outline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5944" y="452289"/>
            <a:ext cx="905256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altLang="ja-JP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altLang="ja-JP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list with setting information</a:t>
            </a:r>
            <a:endParaRPr lang="en-US" altLang="ja-JP" sz="2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19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7333123"/>
              </p:ext>
            </p:extLst>
          </p:nvPr>
        </p:nvGraphicFramePr>
        <p:xfrm>
          <a:off x="94765" y="915712"/>
          <a:ext cx="8970209" cy="29677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8555"/>
                <a:gridCol w="2670056"/>
                <a:gridCol w="2041843"/>
                <a:gridCol w="3119755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Items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Capacity to store</a:t>
                      </a:r>
                      <a:r>
                        <a:rPr kumimoji="1" lang="en-US" altLang="ja-JP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to delete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Down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30 logs (events)</a:t>
                      </a:r>
                      <a:endParaRPr kumimoji="1" lang="ja-JP" altLang="en-US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be erased by Factory Reset.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logs overwrite and older logs will be discarded.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Event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500kB (Flash ROM)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Event Log and SIP Trace Log may hold approximately 1 day of events</a:t>
                      </a: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9142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SIP Packet log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500kB (SRAM)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- Event Log and SIP Trace Log may hold approximately 1 day of events</a:t>
                      </a: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be erased by power off.</a:t>
                      </a:r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en-US" altLang="ja-JP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9142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Application log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500kB(SRAM)</a:t>
                      </a:r>
                    </a:p>
                    <a:p>
                      <a:r>
                        <a:rPr kumimoji="1" lang="en-US" altLang="ja-JP" sz="1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-Internal process log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be erased by power off.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New logs overwrite and older logs will be discarded</a:t>
                      </a:r>
                      <a:endParaRPr kumimoji="1" lang="ja-JP" altLang="ja-JP" sz="1000" kern="12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559142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DECT</a:t>
                      </a:r>
                      <a:r>
                        <a:rPr kumimoji="1" lang="en-US" altLang="ja-JP" sz="1000" baseline="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monitoring</a:t>
                      </a:r>
                      <a:endParaRPr kumimoji="1" lang="ja-JP" altLang="en-US" sz="10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Latest 8 handset status in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can be erased by power off.</a:t>
                      </a:r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kumimoji="1" lang="en-US" altLang="ja-JP" sz="1000" dirty="0" smtClean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TGP600</a:t>
                      </a:r>
                      <a:r>
                        <a:rPr kumimoji="1" lang="en-US" altLang="ja-JP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ver07.302 </a:t>
                      </a:r>
                      <a:r>
                        <a:rPr kumimoji="1" lang="en-US" altLang="ja-JP" sz="1000" kern="1200" baseline="0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or later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Depend on DECT_MONITORING_CYCLIC_INTV 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DECT_MONITORING_OUTPUT</a:t>
                      </a:r>
                      <a:endParaRPr kumimoji="1" lang="ja-JP" altLang="ja-JP" sz="1000" kern="1200" dirty="0" smtClean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5</a:t>
            </a:fld>
            <a:endParaRPr kumimoji="1" lang="ja-JP" alt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</a:pPr>
            <a:r>
              <a:rPr lang="en-US" altLang="ja-JP" sz="2400" b="1" dirty="0">
                <a:latin typeface="Arial" panose="020B0604020202020204" pitchFamily="34" charset="0"/>
                <a:cs typeface="Arial" panose="020B0604020202020204" pitchFamily="34" charset="0"/>
              </a:rPr>
              <a:t>1. Outline</a:t>
            </a:r>
          </a:p>
        </p:txBody>
      </p:sp>
      <p:sp>
        <p:nvSpPr>
          <p:cNvPr id="11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1.Outline</a:t>
            </a:r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55944" y="452289"/>
            <a:ext cx="905256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altLang="ja-JP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altLang="ja-JP" sz="2100" b="1" u="sng" dirty="0">
                <a:latin typeface="Arial" panose="020B0604020202020204" pitchFamily="34" charset="0"/>
                <a:cs typeface="Arial" panose="020B0604020202020204" pitchFamily="34" charset="0"/>
              </a:rPr>
              <a:t>Function </a:t>
            </a:r>
            <a:r>
              <a:rPr lang="en-US" altLang="ja-JP" sz="21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list with capacity to store the log information</a:t>
            </a:r>
            <a:endParaRPr lang="en-US" altLang="ja-JP" sz="21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6186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6</a:t>
            </a:fld>
            <a:endParaRPr kumimoji="1" lang="ja-JP" altLang="en-US" dirty="0"/>
          </a:p>
        </p:txBody>
      </p:sp>
      <p:sp>
        <p:nvSpPr>
          <p:cNvPr id="5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Power Down log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95536" y="1026602"/>
            <a:ext cx="77768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No extra configuration parameter setting is necessary.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1)Open Web GUI  with CS ID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2)Select “Maintenance” Tab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3)Select “Power Down” (Default setting)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4)Push “Export” button</a:t>
            </a:r>
          </a:p>
          <a:p>
            <a:r>
              <a:rPr lang="en-US" altLang="ja-JP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dirty="0" smtClean="0">
                <a:latin typeface="Arial" panose="020B0604020202020204" pitchFamily="34" charset="0"/>
                <a:cs typeface="Arial" panose="020B0604020202020204" pitchFamily="34" charset="0"/>
              </a:rPr>
              <a:t>        File “power.log” is saved.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043982"/>
            <a:ext cx="8874382" cy="319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07504" y="530750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Method of exporting via WEB GUI 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4572000" y="4509120"/>
            <a:ext cx="1008112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468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304235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7</a:t>
            </a:fld>
            <a:endParaRPr kumimoji="1" lang="ja-JP" altLang="en-US" dirty="0"/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24013"/>
              </p:ext>
            </p:extLst>
          </p:nvPr>
        </p:nvGraphicFramePr>
        <p:xfrm>
          <a:off x="98096" y="735807"/>
          <a:ext cx="8885107" cy="124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1684"/>
                <a:gridCol w="7523423"/>
              </a:tblGrid>
              <a:tr h="15415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Logging class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Format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54154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</a:t>
                      </a:r>
                      <a:r>
                        <a:rPr kumimoji="1" lang="en-US" altLang="ja-JP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1:PowerOn&lt;tab&gt;FF-FF-FFFF FF:FF:FF&lt;tab&gt;Version=</a:t>
                      </a:r>
                      <a:r>
                        <a:rPr kumimoji="1" lang="en-US" altLang="ja-JP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xx.xxx</a:t>
                      </a:r>
                      <a:r>
                        <a:rPr kumimoji="1" lang="en-US" altLang="ja-JP" sz="1100" b="0" strike="dblStrike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&lt;LF&gt;</a:t>
                      </a:r>
                      <a:r>
                        <a:rPr kumimoji="1" lang="ja-JP" altLang="en-US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*</a:t>
                      </a:r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note) </a:t>
                      </a:r>
                      <a:r>
                        <a:rPr kumimoji="1" lang="en-US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log will be outputted AFTER the device boot up, which includes the firmware version running AFTER a boot up process.</a:t>
                      </a:r>
                      <a:r>
                        <a:rPr kumimoji="1" lang="ja-JP" altLang="en-US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 without Soft</a:t>
                      </a:r>
                      <a:r>
                        <a:rPr kumimoji="1" lang="en-US" altLang="ja-JP" sz="1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reset)</a:t>
                      </a:r>
                      <a:r>
                        <a:rPr kumimoji="1" lang="en-US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 </a:t>
                      </a:r>
                      <a:endParaRPr kumimoji="1" lang="ja-JP" altLang="en-US" sz="1000" b="0" u="none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401910">
                <a:tc>
                  <a:txBody>
                    <a:bodyPr/>
                    <a:lstStyle/>
                    <a:p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Soft Reset 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2:Soft Reset&lt;tab&gt;01-22-2014 13:42:30&lt;tab&gt;Version=</a:t>
                      </a:r>
                      <a:r>
                        <a:rPr kumimoji="1" lang="en-US" altLang="ja-JP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xx.xxx</a:t>
                      </a:r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&lt;tab&gt;</a:t>
                      </a:r>
                      <a:r>
                        <a:rPr kumimoji="1" lang="en-US" altLang="ja-JP" sz="1100" b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Reason:XXX</a:t>
                      </a:r>
                      <a:r>
                        <a:rPr kumimoji="1" lang="en-US" altLang="ja-JP" sz="1100" b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&lt;LF&gt;</a:t>
                      </a:r>
                      <a:r>
                        <a:rPr kumimoji="1" lang="en-US" altLang="ja-JP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  </a:t>
                      </a:r>
                      <a:r>
                        <a:rPr kumimoji="1" lang="ja-JP" altLang="en-US" sz="1100" b="0" i="1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r>
                        <a:rPr kumimoji="1" lang="ja-JP" altLang="en-US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*</a:t>
                      </a:r>
                      <a:r>
                        <a:rPr kumimoji="1" lang="en-US" altLang="ja-JP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note)</a:t>
                      </a:r>
                      <a:r>
                        <a:rPr kumimoji="1" lang="en-US" altLang="ja-JP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This log will be outputted BEFORE a soft reset starts, which includes the firmware version running BEFORE a soft reset process.(there is possibility the running firmware version changes AFTER a soft reset process )</a:t>
                      </a:r>
                      <a:endParaRPr kumimoji="1" lang="en-US" altLang="ja-JP" sz="1000" b="0" u="sng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98096" y="428030"/>
            <a:ext cx="23230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Format of </a:t>
            </a:r>
            <a:r>
              <a:rPr lang="en-US" altLang="ja-JP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Power down log</a:t>
            </a:r>
            <a:endParaRPr kumimoji="1" lang="ja-JP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729878"/>
              </p:ext>
            </p:extLst>
          </p:nvPr>
        </p:nvGraphicFramePr>
        <p:xfrm>
          <a:off x="179512" y="2348880"/>
          <a:ext cx="8496944" cy="4282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3706"/>
                <a:gridCol w="1484726"/>
                <a:gridCol w="4608512"/>
              </a:tblGrid>
              <a:tr h="24898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</a:t>
                      </a:r>
                      <a:endParaRPr kumimoji="1" lang="ja-JP" alt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Explanation</a:t>
                      </a:r>
                      <a:endParaRPr kumimoji="1" lang="ja-JP" alt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4976">
                <a:tc>
                  <a:txBody>
                    <a:bodyPr/>
                    <a:lstStyle/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FF-FF-FFFF FF:FF:FF</a:t>
                      </a:r>
                    </a:p>
                    <a:p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01-22-2014 13:42:30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00" u="none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Day and time,</a:t>
                      </a:r>
                      <a:r>
                        <a:rPr kumimoji="1" lang="en-US" altLang="ja-JP" sz="1000" u="none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if endpoint has information.</a:t>
                      </a:r>
                      <a:endParaRPr kumimoji="1" lang="ja-JP" altLang="en-US" sz="1000" u="none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136768"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Version=</a:t>
                      </a:r>
                      <a:r>
                        <a:rPr kumimoji="1" lang="en-US" altLang="ja-JP" sz="1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xx.xxx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Firmware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version.( Current running Firmware version)</a:t>
                      </a:r>
                      <a:endParaRPr kumimoji="1" lang="en-US" altLang="ja-JP" sz="1000" u="none" kern="1200" dirty="0" smtClean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34334">
                <a:tc rowSpan="2">
                  <a:txBody>
                    <a:bodyPr/>
                    <a:lstStyle/>
                    <a:p>
                      <a:r>
                        <a:rPr kumimoji="1" lang="en-US" altLang="ja-JP" sz="10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Reason:XXX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000" u="none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When Logging class is Soft Reset, it has 3 digits reason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code.</a:t>
                      </a:r>
                      <a:endParaRPr kumimoji="1" lang="ja-JP" altLang="ja-JP" sz="10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01705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001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005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006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007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012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013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015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016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018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021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022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023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024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025(Auto Reboot)  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025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026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030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031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099</a:t>
                      </a:r>
                    </a:p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101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Factory Reset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Upgrading FW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Restart by User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operation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TR104 Voice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Profile Reset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Changing PHY settings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Changing VLAN settings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Changing VoIP </a:t>
                      </a:r>
                      <a:r>
                        <a:rPr kumimoji="1" lang="en-US" altLang="ja-JP" sz="1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config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Changing other settings (P2P etc.)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Changing TEL </a:t>
                      </a:r>
                      <a:r>
                        <a:rPr kumimoji="1" lang="en-US" altLang="ja-JP" sz="1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config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FLASH error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Cwmp</a:t>
                      </a: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Fatal Error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RebootIND</a:t>
                      </a: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waiting timeout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Carrier Default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SIP registration is out in all lines  </a:t>
                      </a:r>
                      <a:endParaRPr kumimoji="1" lang="ja-JP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MAC base Client Certificate(30year) is downloaded</a:t>
                      </a: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Client Certificate is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changed from MAC base to Model base</a:t>
                      </a:r>
                      <a:endParaRPr kumimoji="1" lang="en-US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Write error to Sub CPU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Chip</a:t>
                      </a:r>
                      <a:endParaRPr kumimoji="1" lang="en-US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Communication failure with</a:t>
                      </a:r>
                      <a:r>
                        <a:rPr kumimoji="1" lang="en-US" altLang="ja-JP" sz="1000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Sub CPU Chip </a:t>
                      </a:r>
                      <a:endParaRPr kumimoji="1" lang="en-US" altLang="ja-JP" sz="1000" kern="120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Arial Unicode MS" panose="020B0604020202020204" pitchFamily="50" charset="-128"/>
                        <a:cs typeface="Arial" panose="020B0604020202020204" pitchFamily="34" charset="0"/>
                      </a:endParaRPr>
                    </a:p>
                    <a:p>
                      <a:r>
                        <a:rPr kumimoji="1" lang="en-US" altLang="ja-JP" sz="10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Others</a:t>
                      </a:r>
                    </a:p>
                    <a:p>
                      <a:r>
                        <a:rPr kumimoji="1" lang="en-US" altLang="ja-JP" sz="10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User Interface fatal</a:t>
                      </a:r>
                      <a:r>
                        <a:rPr kumimoji="1" lang="ja-JP" altLang="en-US" sz="10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1" lang="en-US" altLang="ja-JP" sz="100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Arial Unicode MS" panose="020B0604020202020204" pitchFamily="50" charset="-128"/>
                          <a:cs typeface="Arial" panose="020B0604020202020204" pitchFamily="34" charset="0"/>
                        </a:rPr>
                        <a:t>error  (HDV series 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135757" y="2024286"/>
            <a:ext cx="1082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i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Example</a:t>
            </a:r>
            <a:endParaRPr kumimoji="1" lang="ja-JP" altLang="en-US" i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287408" y="1989336"/>
            <a:ext cx="6624736" cy="40011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defTabSz="266700"/>
            <a:r>
              <a:rPr lang="en-US" altLang="ja-JP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1:PowerOn&lt;tab&gt;FF-FF-FFFF FF:FF:FF&lt;tab&gt;Version=</a:t>
            </a:r>
            <a:r>
              <a:rPr lang="en-US" altLang="ja-JP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xx.xxx</a:t>
            </a:r>
            <a:r>
              <a:rPr lang="en-US" altLang="ja-JP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&lt;LF</a:t>
            </a:r>
            <a:r>
              <a:rPr lang="en-US" altLang="ja-JP" sz="1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pPr defTabSz="266700"/>
            <a:r>
              <a:rPr lang="en-US" altLang="ja-JP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2:Soft Reset&lt;tab&gt;01-22-2014 13:42:30&lt;tab&gt;Version=</a:t>
            </a:r>
            <a:r>
              <a:rPr lang="en-US" altLang="ja-JP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xx.xxx</a:t>
            </a:r>
            <a:r>
              <a:rPr lang="en-US" altLang="ja-JP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&lt;tab&gt;</a:t>
            </a:r>
            <a:r>
              <a:rPr lang="en-US" altLang="ja-JP" sz="1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Reason:XXX</a:t>
            </a:r>
            <a:r>
              <a:rPr lang="en-US" altLang="ja-JP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&lt;LF&gt;</a:t>
            </a:r>
          </a:p>
        </p:txBody>
      </p:sp>
      <p:sp>
        <p:nvSpPr>
          <p:cNvPr id="13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Power Down log</a:t>
            </a:r>
          </a:p>
        </p:txBody>
      </p:sp>
    </p:spTree>
    <p:extLst>
      <p:ext uri="{BB962C8B-B14F-4D97-AF65-F5344CB8AC3E}">
        <p14:creationId xmlns:p14="http://schemas.microsoft.com/office/powerpoint/2010/main" val="1074771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8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23528" y="962719"/>
            <a:ext cx="856895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 Configuration parameter setting for each event is necessary.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“LOGGING_LEVEL_DNS”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DNS log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Set 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“LOGGING_LEVEL_FILE” (FILE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downloading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log)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“LOGGING_LEVEL_CFGPARSE”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parse log)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Before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starting to get log, set “6”  to necessary configuration parameter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 sample of configuration file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config_logging_Event_via_WEB-GUI.cfg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After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1)Open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WebGUI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with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CS ID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2)Select “Maintenance” Tab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3)Select “Event” 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4)Push “Export” button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File “event_log.txt” is saved.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 Import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the following configuration file to turn the setting back to default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(</a:t>
            </a:r>
            <a:r>
              <a:rPr lang="en-US" altLang="ja-JP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config_logging_Default.cfg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Event log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7504" y="530750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1. Method of exporting via WEB GUI </a:t>
            </a: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3084370"/>
            <a:ext cx="5510294" cy="19828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/>
          <p:cNvSpPr/>
          <p:nvPr/>
        </p:nvSpPr>
        <p:spPr>
          <a:xfrm>
            <a:off x="7004267" y="3986755"/>
            <a:ext cx="442641" cy="18323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2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6553200" y="6520259"/>
            <a:ext cx="2133600" cy="365125"/>
          </a:xfrm>
        </p:spPr>
        <p:txBody>
          <a:bodyPr/>
          <a:lstStyle/>
          <a:p>
            <a:pPr algn="r"/>
            <a:fld id="{7862CA78-DFA9-4052-8D8E-9D4E5C626383}" type="slidenum">
              <a:rPr kumimoji="1" lang="ja-JP" altLang="en-US" smtClean="0"/>
              <a:pPr algn="r"/>
              <a:t>9</a:t>
            </a:fld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395536" y="1014983"/>
            <a:ext cx="85689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1.  Configuration parameter setting for each event is necessary.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“</a:t>
            </a:r>
            <a:r>
              <a:rPr lang="en-US" altLang="ja-JP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 address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SYSLOG_ADDR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   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“</a:t>
            </a:r>
            <a:r>
              <a:rPr lang="en-US" altLang="ja-JP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514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altLang="ja-JP" sz="16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SYSLOG_PORT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“6”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“LOGGING_LEVEL_DNS”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DNS log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Set “6”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“LOGGING_LEVEL_FILE” (FILE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downloading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log)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Set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“6” to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“LOGGING_LEVEL_CFGPARSE”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(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Configuration parse log)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Before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starting to get log, set “6”  to necessary configuration parameter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 sample of configuration file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err="1">
                <a:latin typeface="Arial" panose="020B0604020202020204" pitchFamily="34" charset="0"/>
                <a:cs typeface="Arial" panose="020B0604020202020204" pitchFamily="34" charset="0"/>
              </a:rPr>
              <a:t>config_logging_Event_via_Syslog.cfg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2.  Start </a:t>
            </a:r>
            <a:r>
              <a:rPr lang="en-US" altLang="ja-JP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wireshark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reproductive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getting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log</a:t>
            </a:r>
          </a:p>
          <a:p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Import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the following configuration file to turn the setting back to default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    (</a:t>
            </a:r>
            <a:r>
              <a:rPr lang="en-US" altLang="ja-JP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config_logging_Default.cfg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)</a:t>
            </a:r>
          </a:p>
          <a:p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altLang="ja-JP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[Note]</a:t>
            </a:r>
          </a:p>
          <a:p>
            <a:pPr defTabSz="266700"/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Syslog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packet format (Syslog packet format is compliant to RFC3164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US" altLang="ja-JP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266700"/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altLang="ja-JP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PRI </a:t>
            </a:r>
            <a:r>
              <a:rPr lang="en-US" altLang="ja-JP" sz="1600" dirty="0">
                <a:latin typeface="Arial" panose="020B0604020202020204" pitchFamily="34" charset="0"/>
                <a:cs typeface="Arial" panose="020B0604020202020204" pitchFamily="34" charset="0"/>
              </a:rPr>
              <a:t>(Facility + Severity)      +   Header      +   MSG </a:t>
            </a:r>
          </a:p>
        </p:txBody>
      </p:sp>
      <p:sp>
        <p:nvSpPr>
          <p:cNvPr id="8" name="Text Box 204"/>
          <p:cNvSpPr txBox="1">
            <a:spLocks noChangeArrowheads="1"/>
          </p:cNvSpPr>
          <p:nvPr/>
        </p:nvSpPr>
        <p:spPr bwMode="auto">
          <a:xfrm>
            <a:off x="0" y="0"/>
            <a:ext cx="9144000" cy="461665"/>
          </a:xfrm>
          <a:prstGeom prst="rect">
            <a:avLst/>
          </a:prstGeom>
          <a:solidFill>
            <a:srgbClr val="00008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" hangingPunct="0">
              <a:spcBef>
                <a:spcPct val="50000"/>
              </a:spcBef>
              <a:spcAft>
                <a:spcPct val="0"/>
              </a:spcAft>
              <a:defRPr kumimoji="1" sz="16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fontAlgn="base" hangingPunct="1"/>
            <a:r>
              <a:rPr lang="en-US" altLang="ja-JP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Event log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107504" y="530750"/>
            <a:ext cx="8229600" cy="368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ja-JP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. Method of exporting via Syslog </a:t>
            </a:r>
          </a:p>
        </p:txBody>
      </p:sp>
    </p:spTree>
    <p:extLst>
      <p:ext uri="{BB962C8B-B14F-4D97-AF65-F5344CB8AC3E}">
        <p14:creationId xmlns:p14="http://schemas.microsoft.com/office/powerpoint/2010/main" val="145173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1752</TotalTime>
  <Words>3868</Words>
  <Application>Microsoft Office PowerPoint</Application>
  <PresentationFormat>画面に合わせる (4:3)</PresentationFormat>
  <Paragraphs>723</Paragraphs>
  <Slides>22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22</vt:i4>
      </vt:variant>
    </vt:vector>
  </HeadingPairs>
  <TitlesOfParts>
    <vt:vector size="23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パナソニック株式会社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全社標準ＰＣ</dc:creator>
  <cp:lastModifiedBy>小代　晃</cp:lastModifiedBy>
  <cp:revision>165</cp:revision>
  <dcterms:created xsi:type="dcterms:W3CDTF">2015-05-27T16:15:21Z</dcterms:created>
  <dcterms:modified xsi:type="dcterms:W3CDTF">2018-05-15T06:41:29Z</dcterms:modified>
</cp:coreProperties>
</file>